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93" r:id="rId5"/>
    <p:sldId id="283" r:id="rId6"/>
    <p:sldId id="284" r:id="rId7"/>
    <p:sldId id="285" r:id="rId8"/>
    <p:sldId id="259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60" r:id="rId17"/>
    <p:sldId id="280" r:id="rId18"/>
    <p:sldId id="262" r:id="rId19"/>
    <p:sldId id="263" r:id="rId20"/>
    <p:sldId id="296" r:id="rId21"/>
    <p:sldId id="294" r:id="rId22"/>
    <p:sldId id="297" r:id="rId23"/>
    <p:sldId id="298" r:id="rId24"/>
    <p:sldId id="299" r:id="rId25"/>
    <p:sldId id="300" r:id="rId26"/>
    <p:sldId id="266" r:id="rId27"/>
    <p:sldId id="267" r:id="rId28"/>
    <p:sldId id="301" r:id="rId29"/>
    <p:sldId id="302" r:id="rId30"/>
    <p:sldId id="304" r:id="rId31"/>
    <p:sldId id="303" r:id="rId32"/>
    <p:sldId id="268" r:id="rId33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/>
    <p:restoredTop sz="89724" autoAdjust="0"/>
  </p:normalViewPr>
  <p:slideViewPr>
    <p:cSldViewPr>
      <p:cViewPr>
        <p:scale>
          <a:sx n="125" d="100"/>
          <a:sy n="125" d="100"/>
        </p:scale>
        <p:origin x="1282" y="25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4263C-DA55-47BD-9E8F-FDF72F42F9DC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11532-774D-436F-84AE-CC152CF407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99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91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 where a quantitative difference in protein expression of 2-to-3-fold would provide sufficient discrimination to achieve the postulated detection of </a:t>
            </a:r>
            <a:r>
              <a:rPr lang="en-US" altLang="zh-CN" sz="1200" dirty="0" err="1"/>
              <a:t>hypersecretors</a:t>
            </a:r>
            <a:r>
              <a:rPr lang="en-US" altLang="zh-CN" sz="1200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71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59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73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71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4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16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0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1532-774D-436F-84AE-CC152CF407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54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2"/>
            <a:ext cx="5760085" cy="506730"/>
          </a:xfrm>
          <a:custGeom>
            <a:avLst/>
            <a:gdLst/>
            <a:ahLst/>
            <a:cxnLst/>
            <a:rect l="l" t="t" r="r" b="b"/>
            <a:pathLst>
              <a:path w="5760085" h="506730">
                <a:moveTo>
                  <a:pt x="5759996" y="0"/>
                </a:moveTo>
                <a:lnTo>
                  <a:pt x="0" y="0"/>
                </a:lnTo>
                <a:lnTo>
                  <a:pt x="0" y="506107"/>
                </a:lnTo>
                <a:lnTo>
                  <a:pt x="5759996" y="506107"/>
                </a:lnTo>
                <a:lnTo>
                  <a:pt x="5759996" y="0"/>
                </a:lnTo>
                <a:close/>
              </a:path>
            </a:pathLst>
          </a:custGeom>
          <a:solidFill>
            <a:srgbClr val="000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54918" y="124142"/>
            <a:ext cx="885582" cy="2680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1894" y="32647"/>
            <a:ext cx="2552065" cy="405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894" y="1320260"/>
            <a:ext cx="5122011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51376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5800" cy="3240405"/>
            <a:chOff x="0" y="0"/>
            <a:chExt cx="5760085" cy="3240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323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69747"/>
              <a:ext cx="5760085" cy="1771650"/>
            </a:xfrm>
            <a:custGeom>
              <a:avLst/>
              <a:gdLst/>
              <a:ahLst/>
              <a:cxnLst/>
              <a:rect l="l" t="t" r="r" b="b"/>
              <a:pathLst>
                <a:path w="5760085" h="1771650">
                  <a:moveTo>
                    <a:pt x="0" y="0"/>
                  </a:moveTo>
                  <a:lnTo>
                    <a:pt x="0" y="1771357"/>
                  </a:lnTo>
                  <a:lnTo>
                    <a:pt x="5759996" y="1771357"/>
                  </a:lnTo>
                  <a:lnTo>
                    <a:pt x="57599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B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8817" y="901021"/>
              <a:ext cx="1351178" cy="114906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5397" y="823533"/>
            <a:ext cx="4135806" cy="87908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 compensation in physiological circuits</a:t>
            </a:r>
            <a:b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Endocrine Autoimmune Disease as a Fragility of Immune Surveillance against Hypersecreting Mutants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05397" y="1764085"/>
            <a:ext cx="2067903" cy="515847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en-US" sz="900" dirty="0">
                <a:solidFill>
                  <a:srgbClr val="FFFFFF"/>
                </a:solidFill>
                <a:latin typeface="Times New Roman"/>
                <a:cs typeface="Times New Roman"/>
              </a:rPr>
              <a:t>Zhang </a:t>
            </a:r>
            <a:r>
              <a:rPr lang="en-US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Muyuan</a:t>
            </a:r>
            <a:endParaRPr sz="900" dirty="0">
              <a:latin typeface="Times New Roman"/>
              <a:cs typeface="Times New Roman"/>
            </a:endParaRPr>
          </a:p>
          <a:p>
            <a:pPr marL="12700" marR="5080">
              <a:lnSpc>
                <a:spcPct val="124500"/>
              </a:lnSpc>
              <a:spcBef>
                <a:spcPts val="80"/>
              </a:spcBef>
            </a:pPr>
            <a:r>
              <a:rPr lang="en-US" sz="800" dirty="0">
                <a:solidFill>
                  <a:srgbClr val="FFFFFF"/>
                </a:solidFill>
                <a:latin typeface="Times New Roman"/>
                <a:cs typeface="Times New Roman"/>
              </a:rPr>
              <a:t>August</a:t>
            </a:r>
            <a:r>
              <a:rPr sz="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800" dirty="0">
                <a:solidFill>
                  <a:srgbClr val="FFFFFF"/>
                </a:solidFill>
                <a:latin typeface="Times New Roman"/>
                <a:cs typeface="Times New Roman"/>
              </a:rPr>
              <a:t>13</a:t>
            </a:r>
            <a:r>
              <a:rPr sz="800" dirty="0">
                <a:solidFill>
                  <a:srgbClr val="FFFFFF"/>
                </a:solidFill>
                <a:latin typeface="Times New Roman"/>
                <a:cs typeface="Times New Roman"/>
              </a:rPr>
              <a:t>, 2025</a:t>
            </a:r>
            <a:endParaRPr lang="en-US" sz="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24500"/>
              </a:lnSpc>
              <a:spcBef>
                <a:spcPts val="80"/>
              </a:spcBef>
            </a:pPr>
            <a:r>
              <a:rPr lang="en-US" sz="800" dirty="0">
                <a:solidFill>
                  <a:srgbClr val="FFFFFF"/>
                </a:solidFill>
                <a:latin typeface="Times New Roman"/>
                <a:cs typeface="Times New Roman"/>
              </a:rPr>
              <a:t>Journal Club</a:t>
            </a:r>
            <a:endParaRPr sz="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3886200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altLang="zh-CN" dirty="0"/>
              <a:t>A model derived from the glucose homeostasis system shows DC.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8FE6EFB-73E4-17B3-A9E9-28BCD2AB70C2}"/>
              </a:ext>
            </a:extLst>
          </p:cNvPr>
          <p:cNvSpPr txBox="1"/>
          <p:nvPr/>
        </p:nvSpPr>
        <p:spPr>
          <a:xfrm>
            <a:off x="356446" y="638551"/>
            <a:ext cx="2069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Key Observations: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8A686-07AE-0D3C-D30D-7A534D3631CC}"/>
              </a:ext>
            </a:extLst>
          </p:cNvPr>
          <p:cNvSpPr txBox="1"/>
          <p:nvPr/>
        </p:nvSpPr>
        <p:spPr>
          <a:xfrm>
            <a:off x="596900" y="1241425"/>
            <a:ext cx="46482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Even </a:t>
            </a:r>
            <a:r>
              <a:rPr lang="en-US" altLang="zh-CN" sz="1100" b="1" dirty="0">
                <a:latin typeface="Calibri" panose="020F0502020204030204" pitchFamily="34" charset="0"/>
                <a:cs typeface="Calibri" panose="020F0502020204030204" pitchFamily="34" charset="0"/>
              </a:rPr>
              <a:t>mild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 abnormalities in either fasting glucose levels or postprandial glucose </a:t>
            </a:r>
            <a:r>
              <a:rPr lang="en-US" altLang="zh-CN" sz="1100" b="1" dirty="0">
                <a:latin typeface="Calibri" panose="020F0502020204030204" pitchFamily="34" charset="0"/>
                <a:cs typeface="Calibri" panose="020F0502020204030204" pitchFamily="34" charset="0"/>
              </a:rPr>
              <a:t>response dynamics 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are clinical indications of pre-diabetes with significant long-term health implications.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Insulin sensitivity (Si), can vary between individuals and throughout life by almost an order of magnitude.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There’s strong correlation between beta-cell mass and body weight during growth.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59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3886200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altLang="zh-CN" dirty="0"/>
              <a:t>A model derived from the glucose homeostasis system shows DC.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CCF5046-7589-6588-952E-92033531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7" y="708025"/>
            <a:ext cx="2783935" cy="21049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0D9CB5-D1B7-4445-1520-99E5A0CB018F}"/>
              </a:ext>
            </a:extLst>
          </p:cNvPr>
          <p:cNvSpPr txBox="1"/>
          <p:nvPr/>
        </p:nvSpPr>
        <p:spPr>
          <a:xfrm>
            <a:off x="3263901" y="1257293"/>
            <a:ext cx="22098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+mn-lt"/>
              </a:rPr>
              <a:t>The systems gives precisely identical response dynamics with DC to certain parameters.</a:t>
            </a:r>
          </a:p>
        </p:txBody>
      </p:sp>
    </p:spTree>
    <p:extLst>
      <p:ext uri="{BB962C8B-B14F-4D97-AF65-F5344CB8AC3E}">
        <p14:creationId xmlns:p14="http://schemas.microsoft.com/office/powerpoint/2010/main" val="69951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3886200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altLang="zh-CN" dirty="0"/>
              <a:t>A model derived from the glucose homeostasis system shows DC.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0D9CB5-D1B7-4445-1520-99E5A0CB018F}"/>
                  </a:ext>
                </a:extLst>
              </p:cNvPr>
              <p:cNvSpPr txBox="1"/>
              <p:nvPr/>
            </p:nvSpPr>
            <p:spPr>
              <a:xfrm>
                <a:off x="270690" y="1089025"/>
                <a:ext cx="2536010" cy="8544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100" dirty="0">
                    <a:latin typeface="+mn-lt"/>
                  </a:rPr>
                  <a:t>The shapes of the insulin curves are the same, only scaled by a constant.</a:t>
                </a:r>
              </a:p>
              <a:p>
                <a:endParaRPr lang="en-US" altLang="zh-CN" sz="1100" dirty="0">
                  <a:latin typeface="+mn-lt"/>
                </a:endParaRPr>
              </a:p>
              <a:p>
                <a:r>
                  <a:rPr lang="en-US" altLang="zh-CN" sz="1100" dirty="0">
                    <a:latin typeface="+mn-lt"/>
                  </a:rPr>
                  <a:t>Theoretically, the scaling factor is </a:t>
                </a:r>
                <a14:m>
                  <m:oMath xmlns:m="http://schemas.openxmlformats.org/officeDocument/2006/math">
                    <m:r>
                      <a:rPr lang="en-US" altLang="zh-CN" sz="11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100" dirty="0">
                    <a:latin typeface="+mn-lt"/>
                  </a:rPr>
                  <a:t>.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0D9CB5-D1B7-4445-1520-99E5A0CB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90" y="1089025"/>
                <a:ext cx="2536010" cy="854465"/>
              </a:xfrm>
              <a:prstGeom prst="rect">
                <a:avLst/>
              </a:prstGeom>
              <a:blipFill>
                <a:blip r:embed="rId3"/>
                <a:stretch>
                  <a:fillRect t="-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44A9A91-071A-DE37-4523-87DB3F286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721367"/>
            <a:ext cx="2667000" cy="22251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108110-D32A-5067-4169-4AAD8AACF038}"/>
                  </a:ext>
                </a:extLst>
              </p:cNvPr>
              <p:cNvSpPr txBox="1"/>
              <p:nvPr/>
            </p:nvSpPr>
            <p:spPr>
              <a:xfrm>
                <a:off x="368300" y="2191890"/>
                <a:ext cx="213360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Recall: </a:t>
                </a:r>
                <a14:m>
                  <m:oMath xmlns:m="http://schemas.openxmlformats.org/officeDocument/2006/math"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𝒍𝒆𝒕</m:t>
                    </m:r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05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𝒔𝒙</m:t>
                    </m:r>
                    <m:r>
                      <a:rPr lang="en-US" altLang="zh-CN" sz="105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05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sz="105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05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𝒑𝒔</m:t>
                    </m:r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zh-CN" altLang="en-US" sz="105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108110-D32A-5067-4169-4AAD8AACF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" y="2191890"/>
                <a:ext cx="2133600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9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3886200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altLang="zh-CN" dirty="0"/>
              <a:t>A model derived from the glucose homeostasis system shows DC.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0D9CB5-D1B7-4445-1520-99E5A0CB018F}"/>
                  </a:ext>
                </a:extLst>
              </p:cNvPr>
              <p:cNvSpPr txBox="1"/>
              <p:nvPr/>
            </p:nvSpPr>
            <p:spPr>
              <a:xfrm>
                <a:off x="270690" y="1089025"/>
                <a:ext cx="2536010" cy="8544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100" dirty="0">
                    <a:latin typeface="+mn-lt"/>
                  </a:rPr>
                  <a:t>The shapes of the insulin curves are the same, only scaled by a constant.</a:t>
                </a:r>
              </a:p>
              <a:p>
                <a:endParaRPr lang="en-US" altLang="zh-CN" sz="1100" dirty="0">
                  <a:latin typeface="+mn-lt"/>
                </a:endParaRPr>
              </a:p>
              <a:p>
                <a:r>
                  <a:rPr lang="en-US" altLang="zh-CN" sz="1100" dirty="0">
                    <a:latin typeface="+mn-lt"/>
                  </a:rPr>
                  <a:t>Theoretically, the scaling factor is </a:t>
                </a:r>
                <a14:m>
                  <m:oMath xmlns:m="http://schemas.openxmlformats.org/officeDocument/2006/math">
                    <m:r>
                      <a:rPr lang="en-US" altLang="zh-CN" sz="11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100" dirty="0">
                    <a:latin typeface="+mn-lt"/>
                  </a:rPr>
                  <a:t>.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0D9CB5-D1B7-4445-1520-99E5A0CB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90" y="1089025"/>
                <a:ext cx="2536010" cy="854465"/>
              </a:xfrm>
              <a:prstGeom prst="rect">
                <a:avLst/>
              </a:prstGeom>
              <a:blipFill>
                <a:blip r:embed="rId3"/>
                <a:stretch>
                  <a:fillRect t="-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108110-D32A-5067-4169-4AAD8AACF038}"/>
                  </a:ext>
                </a:extLst>
              </p:cNvPr>
              <p:cNvSpPr txBox="1"/>
              <p:nvPr/>
            </p:nvSpPr>
            <p:spPr>
              <a:xfrm>
                <a:off x="368300" y="2191890"/>
                <a:ext cx="213360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Recall: </a:t>
                </a:r>
                <a14:m>
                  <m:oMath xmlns:m="http://schemas.openxmlformats.org/officeDocument/2006/math"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𝒍𝒆𝒕</m:t>
                    </m:r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05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𝒔𝒙</m:t>
                    </m:r>
                    <m:r>
                      <a:rPr lang="en-US" altLang="zh-CN" sz="105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05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sz="105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05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𝒑𝒔</m:t>
                    </m:r>
                    <m:r>
                      <a:rPr lang="en-US" altLang="zh-CN" sz="105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zh-CN" altLang="en-US" sz="105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108110-D32A-5067-4169-4AAD8AACF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" y="2191890"/>
                <a:ext cx="2133600" cy="253916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C542DC1-B577-4E9C-EFA3-7D8E48F34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316" y="755919"/>
            <a:ext cx="2667001" cy="21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3886200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altLang="zh-CN" dirty="0"/>
              <a:t>DC provides novel views on pathways to glucose homeostasis failure.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284FCFC-0746-63DC-56A0-2C2AEAFB48B7}"/>
              </a:ext>
            </a:extLst>
          </p:cNvPr>
          <p:cNvSpPr txBox="1"/>
          <p:nvPr/>
        </p:nvSpPr>
        <p:spPr>
          <a:xfrm>
            <a:off x="275046" y="1012825"/>
            <a:ext cx="253165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One of the conditions for DC is not met, condition (</a:t>
            </a:r>
            <a:r>
              <a:rPr lang="en-US" altLang="zh-CN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) (stability at the desired set point).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DC is not robust to all of its parameters, only to certain ones.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DC in the model is affected by a mismatch between muscle and liver insulin resistance.</a:t>
            </a:r>
            <a:endParaRPr lang="zh-CN" alt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23EE75-11AF-0A83-4C22-528A6AD5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0" y="1074239"/>
            <a:ext cx="2203687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8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3886200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altLang="zh-CN" dirty="0"/>
              <a:t>DC provides novel views on pathways to glucose homeostasis failure.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284FCFC-0746-63DC-56A0-2C2AEAFB48B7}"/>
              </a:ext>
            </a:extLst>
          </p:cNvPr>
          <p:cNvSpPr txBox="1"/>
          <p:nvPr/>
        </p:nvSpPr>
        <p:spPr>
          <a:xfrm>
            <a:off x="275046" y="1012825"/>
            <a:ext cx="253165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One of the conditions for DC is not met, condition (</a:t>
            </a:r>
            <a:r>
              <a:rPr lang="en-US" altLang="zh-CN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) (stability at the desired set point).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DC is not robust to all of its parameters, only to certain ones.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DC in the model is affected by a mismatch between muscle and liver insulin resistance.</a:t>
            </a:r>
            <a:endParaRPr lang="zh-CN" alt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C6384A-92B6-B779-8DA6-52986A799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620341"/>
            <a:ext cx="1145858" cy="1103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C7BE81-8946-CA89-CBC7-38A3AEF59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708" y="1774825"/>
            <a:ext cx="2362200" cy="11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4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"/>
            <a:ext cx="5759996" cy="323999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47294" y="121409"/>
            <a:ext cx="253560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Brief Summary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8" name="object 8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02038"/>
              <a:ext cx="1920239" cy="38100"/>
            </a:xfrm>
            <a:custGeom>
              <a:avLst/>
              <a:gdLst/>
              <a:ahLst/>
              <a:cxnLst/>
              <a:rect l="l" t="t" r="r" b="b"/>
              <a:pathLst>
                <a:path w="1920239" h="38100">
                  <a:moveTo>
                    <a:pt x="1919998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919998" y="37960"/>
                  </a:lnTo>
                  <a:lnTo>
                    <a:pt x="1919998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343E986-1AE7-4D4A-78A7-49EFE3DC8E71}"/>
                  </a:ext>
                </a:extLst>
              </p:cNvPr>
              <p:cNvSpPr txBox="1"/>
              <p:nvPr/>
            </p:nvSpPr>
            <p:spPr>
              <a:xfrm>
                <a:off x="596900" y="936625"/>
                <a:ext cx="46482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en-US" altLang="zh-CN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article introduces a new dynamic property called Dynamical Compensation(DC) and provides the sufficient conditions for motifs to possess this characteristic.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endParaRPr lang="en-US" altLang="zh-CN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en-US" altLang="zh-CN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𝐼𝐺</m:t>
                    </m:r>
                  </m:oMath>
                </a14:m>
                <a:r>
                  <a:rPr lang="en-US" altLang="zh-CN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model was proposed, which explained the DC characteristics of the blood glucose homeostasis system.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endParaRPr lang="en-US" altLang="zh-CN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en-US" altLang="zh-CN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According to DC, possible mechanisms for the imbalance of blood sugar has been proposed.</a:t>
                </a:r>
                <a:endParaRPr lang="zh-CN" alt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343E986-1AE7-4D4A-78A7-49EFE3DC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936625"/>
                <a:ext cx="4648200" cy="1754326"/>
              </a:xfrm>
              <a:prstGeom prst="rect">
                <a:avLst/>
              </a:prstGeom>
              <a:blipFill>
                <a:blip r:embed="rId3"/>
                <a:stretch>
                  <a:fillRect l="-131" t="-697" b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8403"/>
            <a:ext cx="4008806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dirty="0"/>
              <a:t>This article is mainly based on logical reasoning rather than mathematical models or experiments.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89F699D-F26D-F201-0EA1-E448230E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5" y="542563"/>
            <a:ext cx="3124200" cy="26243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05AB71-BF71-BDAE-F5A2-45CB2D97A8D8}"/>
              </a:ext>
            </a:extLst>
          </p:cNvPr>
          <p:cNvSpPr/>
          <p:nvPr/>
        </p:nvSpPr>
        <p:spPr>
          <a:xfrm>
            <a:off x="2911971" y="558257"/>
            <a:ext cx="533400" cy="1794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6464BC-D63B-5C08-D037-82295A28B0BA}"/>
              </a:ext>
            </a:extLst>
          </p:cNvPr>
          <p:cNvSpPr txBox="1"/>
          <p:nvPr/>
        </p:nvSpPr>
        <p:spPr>
          <a:xfrm>
            <a:off x="3644900" y="1470025"/>
            <a:ext cx="1752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Autoimmunity is the cost of surveillance mechanism.</a:t>
            </a:r>
          </a:p>
        </p:txBody>
      </p:sp>
    </p:spTree>
    <p:extLst>
      <p:ext uri="{BB962C8B-B14F-4D97-AF65-F5344CB8AC3E}">
        <p14:creationId xmlns:p14="http://schemas.microsoft.com/office/powerpoint/2010/main" val="1252819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4389806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altLang="zh-CN" dirty="0"/>
              <a:t>Observations and theories call for a reasonable explanation for autoimmune diseases.</a:t>
            </a:r>
            <a:endParaRPr lang="en-US" dirty="0"/>
          </a:p>
        </p:txBody>
      </p:sp>
      <p:grpSp>
        <p:nvGrpSpPr>
          <p:cNvPr id="12" name="object 12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3" name="object 13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02038"/>
              <a:ext cx="2688590" cy="38100"/>
            </a:xfrm>
            <a:custGeom>
              <a:avLst/>
              <a:gdLst/>
              <a:ahLst/>
              <a:cxnLst/>
              <a:rect l="l" t="t" r="r" b="b"/>
              <a:pathLst>
                <a:path w="2688590" h="38100">
                  <a:moveTo>
                    <a:pt x="2687993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2687993" y="37960"/>
                  </a:lnTo>
                  <a:lnTo>
                    <a:pt x="2687993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8522B01-0C70-ABF1-386A-8F42577480D1}"/>
              </a:ext>
            </a:extLst>
          </p:cNvPr>
          <p:cNvSpPr txBox="1"/>
          <p:nvPr/>
        </p:nvSpPr>
        <p:spPr>
          <a:xfrm>
            <a:off x="484925" y="733262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Evolution point of view:</a:t>
            </a:r>
            <a:endParaRPr lang="zh-CN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3935F7-53B8-7A7F-D7CA-2CA441691BFD}"/>
              </a:ext>
            </a:extLst>
          </p:cNvPr>
          <p:cNvSpPr txBox="1"/>
          <p:nvPr/>
        </p:nvSpPr>
        <p:spPr>
          <a:xfrm>
            <a:off x="3340100" y="735004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Observations:</a:t>
            </a:r>
            <a:endParaRPr lang="zh-CN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8E6D78-970D-A8B5-9A80-2BB971C752DD}"/>
              </a:ext>
            </a:extLst>
          </p:cNvPr>
          <p:cNvSpPr txBox="1"/>
          <p:nvPr/>
        </p:nvSpPr>
        <p:spPr>
          <a:xfrm>
            <a:off x="292100" y="1089025"/>
            <a:ext cx="268858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The young age of onset and devastating nature of organ-specific autoimmune diseases carries a </a:t>
            </a:r>
            <a:r>
              <a:rPr lang="en-US" altLang="zh-CN" sz="1050" b="1" dirty="0">
                <a:latin typeface="Calibri" panose="020F0502020204030204" pitchFamily="34" charset="0"/>
                <a:cs typeface="Calibri" panose="020F0502020204030204" pitchFamily="34" charset="0"/>
              </a:rPr>
              <a:t>large evolutionary cost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An essential biological process that would supply the healthy counterpart to autoimmune diseases.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ABAC47-6BA3-4ACC-9529-2594125CE973}"/>
              </a:ext>
            </a:extLst>
          </p:cNvPr>
          <p:cNvSpPr txBox="1"/>
          <p:nvPr/>
        </p:nvSpPr>
        <p:spPr>
          <a:xfrm>
            <a:off x="3111500" y="1089025"/>
            <a:ext cx="24083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Many organ-specific diseases occur in endocrine and exocrine organs.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Self-reactive T cells are found in healthy individuals.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Some endocrine organs are very rarely targets of autoimmunity.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5D99C5-0493-D2EE-A18F-5CF8AAA4D621}"/>
              </a:ext>
            </a:extLst>
          </p:cNvPr>
          <p:cNvSpPr txBox="1"/>
          <p:nvPr/>
        </p:nvSpPr>
        <p:spPr>
          <a:xfrm>
            <a:off x="470048" y="2463374"/>
            <a:ext cx="232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“Nothing in Biology makes sense except in the light of evolution.” </a:t>
            </a:r>
          </a:p>
          <a:p>
            <a:endParaRPr lang="en-US" altLang="zh-CN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——Theodosius Dobzhansky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516" y="4354"/>
            <a:ext cx="4136574" cy="47384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Secretory Organs Prone to Autoimmune Disease Share a Common Feedback Circuit Motif</a:t>
            </a:r>
            <a:endParaRPr lang="en-US" sz="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EE3262B-C162-7F10-B0C6-FCE478C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94" y="708025"/>
            <a:ext cx="3410859" cy="228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D5CFB5-CF1E-D2C8-ABE0-2CA97961FB0A}"/>
              </a:ext>
            </a:extLst>
          </p:cNvPr>
          <p:cNvSpPr txBox="1"/>
          <p:nvPr/>
        </p:nvSpPr>
        <p:spPr>
          <a:xfrm>
            <a:off x="3721100" y="936625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DC is good, but at what cost?</a:t>
            </a:r>
          </a:p>
          <a:p>
            <a:endParaRPr lang="en-US" altLang="zh-CN" sz="1000" dirty="0"/>
          </a:p>
          <a:p>
            <a:r>
              <a:rPr lang="en-US" altLang="zh-CN" sz="1000" dirty="0"/>
              <a:t>In this circuit, mutant cells that </a:t>
            </a:r>
            <a:r>
              <a:rPr lang="en-US" altLang="zh-CN" sz="1000" dirty="0" err="1"/>
              <a:t>hypersense</a:t>
            </a:r>
            <a:r>
              <a:rPr lang="en-US" altLang="zh-CN" sz="1000" dirty="0"/>
              <a:t> the signal (dark red cells) have a larger growth rate and </a:t>
            </a:r>
            <a:r>
              <a:rPr lang="en-US" altLang="zh-CN" sz="1000" dirty="0" err="1"/>
              <a:t>hypersecrete</a:t>
            </a:r>
            <a:r>
              <a:rPr lang="en-US" altLang="zh-CN" sz="1000" dirty="0"/>
              <a:t>.</a:t>
            </a:r>
          </a:p>
          <a:p>
            <a:endParaRPr lang="en-US" altLang="zh-CN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>
            <a:extLst>
              <a:ext uri="{FF2B5EF4-FFF2-40B4-BE49-F238E27FC236}">
                <a16:creationId xmlns:a16="http://schemas.microsoft.com/office/drawing/2014/main" id="{9E71742B-653B-E65A-A298-DBBFEF2B9E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"/>
            <a:ext cx="5759996" cy="323999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47294" y="121409"/>
            <a:ext cx="146880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Paper Snapshot</a:t>
            </a:r>
            <a:endParaRPr sz="1400" b="1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7" name="object 7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02038"/>
              <a:ext cx="768350" cy="38100"/>
            </a:xfrm>
            <a:custGeom>
              <a:avLst/>
              <a:gdLst/>
              <a:ahLst/>
              <a:cxnLst/>
              <a:rect l="l" t="t" r="r" b="b"/>
              <a:pathLst>
                <a:path w="768350" h="38100">
                  <a:moveTo>
                    <a:pt x="76799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767994" y="37960"/>
                  </a:lnTo>
                  <a:lnTo>
                    <a:pt x="76799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2F095AF-1AAC-5EBC-2B85-BDFA22D539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45" t="13577" r="-1"/>
          <a:stretch/>
        </p:blipFill>
        <p:spPr>
          <a:xfrm>
            <a:off x="1092711" y="1761241"/>
            <a:ext cx="3429000" cy="12287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917C4E-80CC-16CC-4992-76F25E739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40" y="562403"/>
            <a:ext cx="3503597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516" y="4354"/>
            <a:ext cx="4136574" cy="47384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Secretory Organs Prone to Autoimmune Disease Share a Common Feedback Circuit Motif</a:t>
            </a:r>
            <a:endParaRPr lang="en-US" sz="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DD5CFB5-CF1E-D2C8-ABE0-2CA97961FB0A}"/>
              </a:ext>
            </a:extLst>
          </p:cNvPr>
          <p:cNvSpPr txBox="1"/>
          <p:nvPr/>
        </p:nvSpPr>
        <p:spPr>
          <a:xfrm>
            <a:off x="3721100" y="936625"/>
            <a:ext cx="190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DC is good, but at what cost?</a:t>
            </a:r>
          </a:p>
          <a:p>
            <a:endParaRPr lang="en-US" altLang="zh-CN" sz="1000" dirty="0"/>
          </a:p>
          <a:p>
            <a:r>
              <a:rPr lang="en-US" altLang="zh-CN" sz="1000" dirty="0"/>
              <a:t>In this circuit, mutant cells that </a:t>
            </a:r>
            <a:r>
              <a:rPr lang="en-US" altLang="zh-CN" sz="1000" dirty="0" err="1"/>
              <a:t>hypersense</a:t>
            </a:r>
            <a:r>
              <a:rPr lang="en-US" altLang="zh-CN" sz="1000" dirty="0"/>
              <a:t> the signal (dark red cells) have a larger growth rate and </a:t>
            </a:r>
            <a:r>
              <a:rPr lang="en-US" altLang="zh-CN" sz="1000" dirty="0" err="1"/>
              <a:t>hypersecrete</a:t>
            </a:r>
            <a:r>
              <a:rPr lang="en-US" altLang="zh-CN" sz="1000" dirty="0"/>
              <a:t>.</a:t>
            </a:r>
          </a:p>
          <a:p>
            <a:endParaRPr lang="en-US" altLang="zh-CN" sz="1000" dirty="0"/>
          </a:p>
          <a:p>
            <a:r>
              <a:rPr lang="en-US" altLang="zh-CN" sz="1000" dirty="0"/>
              <a:t>This would lead to such cells cloning expansion, resulting in hypersecretion.</a:t>
            </a:r>
          </a:p>
          <a:p>
            <a:endParaRPr lang="en-US" altLang="zh-CN" sz="1000" dirty="0"/>
          </a:p>
          <a:p>
            <a:r>
              <a:rPr lang="en-US" altLang="zh-CN" sz="1000" dirty="0"/>
              <a:t>There must be an controller.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F7EE37-F9F7-260A-8E77-C64027DF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08125"/>
            <a:ext cx="3382781" cy="6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0"/>
            <a:ext cx="3886200" cy="47384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sz="140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Hypersensing</a:t>
            </a: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 mutations are not rare, thus non-negligible.</a:t>
            </a:r>
            <a:endParaRPr lang="en-US" sz="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EE3262B-C162-7F10-B0C6-FCE478C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1" r="38662" b="75667"/>
          <a:stretch/>
        </p:blipFill>
        <p:spPr>
          <a:xfrm>
            <a:off x="114358" y="1098860"/>
            <a:ext cx="2744274" cy="7738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6178BA-9169-DF40-773B-C5701408F2B1}"/>
              </a:ext>
            </a:extLst>
          </p:cNvPr>
          <p:cNvSpPr txBox="1"/>
          <p:nvPr/>
        </p:nvSpPr>
        <p:spPr>
          <a:xfrm>
            <a:off x="2880042" y="784225"/>
            <a:ext cx="259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Thyroid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</a:t>
            </a:r>
            <a:r>
              <a:rPr lang="en-US" altLang="zh-CN" sz="1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cells</a:t>
            </a:r>
          </a:p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The human mutation rate p = 10</a:t>
            </a:r>
            <a:r>
              <a:rPr lang="en-US" altLang="zh-CN" sz="1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/bp/division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BF1C5E-3A58-7BE3-3C42-FC9AA0F07E16}"/>
              </a:ext>
            </a:extLst>
          </p:cNvPr>
          <p:cNvSpPr txBox="1"/>
          <p:nvPr/>
        </p:nvSpPr>
        <p:spPr>
          <a:xfrm>
            <a:off x="2882900" y="1528799"/>
            <a:ext cx="25936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any given mutation will arise about 10 times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25F136-8805-B90F-B7A2-6AD3154B9528}"/>
              </a:ext>
            </a:extLst>
          </p:cNvPr>
          <p:cNvSpPr txBox="1"/>
          <p:nvPr/>
        </p:nvSpPr>
        <p:spPr>
          <a:xfrm>
            <a:off x="283394" y="2260354"/>
            <a:ext cx="1990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lang="zh-CN" alt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least 45 different activating mutations give rise to thyroid hypersecreting nodules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8186D6-B260-5BC0-ECCF-88C35D0D2F1B}"/>
              </a:ext>
            </a:extLst>
          </p:cNvPr>
          <p:cNvSpPr txBox="1"/>
          <p:nvPr/>
        </p:nvSpPr>
        <p:spPr>
          <a:xfrm>
            <a:off x="2888749" y="2265857"/>
            <a:ext cx="25936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thyroid is expected to have </a:t>
            </a:r>
            <a:r>
              <a:rPr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hundreds</a:t>
            </a:r>
            <a:r>
              <a:rPr lang="zh-CN" alt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of hypersecreting hyperproliferating nodules in every individual.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FF7DAB0-C117-EF29-B122-4A0B3FF00B7A}"/>
              </a:ext>
            </a:extLst>
          </p:cNvPr>
          <p:cNvCxnSpPr>
            <a:stCxn id="3" idx="2"/>
            <a:endCxn id="16" idx="0"/>
          </p:cNvCxnSpPr>
          <p:nvPr/>
        </p:nvCxnSpPr>
        <p:spPr>
          <a:xfrm>
            <a:off x="4176871" y="1184335"/>
            <a:ext cx="2858" cy="34446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59C83E9-6577-F971-1BBC-8E19541E15F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4179729" y="1775020"/>
            <a:ext cx="5849" cy="49083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E4C620B-8FD8-81BC-302C-68F180B189AF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273948" y="2537353"/>
            <a:ext cx="614801" cy="550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1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0"/>
            <a:ext cx="4136574" cy="47384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Autoimmune surveillance of hypersecreting mutants are proposed to explain the phenomena above.</a:t>
            </a:r>
            <a:endParaRPr lang="en-US" sz="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360489B-2759-E7FE-F6AA-A15F74B6917C}"/>
              </a:ext>
            </a:extLst>
          </p:cNvPr>
          <p:cNvSpPr txBox="1"/>
          <p:nvPr/>
        </p:nvSpPr>
        <p:spPr>
          <a:xfrm>
            <a:off x="887955" y="860425"/>
            <a:ext cx="3984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tx1"/>
                </a:solidFill>
              </a:rPr>
              <a:t>A</a:t>
            </a:r>
            <a:r>
              <a:rPr lang="en-US" altLang="zh-CN" sz="1100" dirty="0">
                <a:solidFill>
                  <a:schemeClr val="tx1"/>
                </a:solidFill>
              </a:rPr>
              <a:t>utoimmune </a:t>
            </a:r>
            <a:r>
              <a:rPr lang="en-US" altLang="zh-CN" sz="1100" b="1" dirty="0">
                <a:solidFill>
                  <a:schemeClr val="tx1"/>
                </a:solidFill>
              </a:rPr>
              <a:t>S</a:t>
            </a:r>
            <a:r>
              <a:rPr lang="en-US" altLang="zh-CN" sz="1100" dirty="0">
                <a:solidFill>
                  <a:schemeClr val="tx1"/>
                </a:solidFill>
              </a:rPr>
              <a:t>urveillance of </a:t>
            </a:r>
            <a:r>
              <a:rPr lang="en-US" altLang="zh-CN" sz="1100" b="1" dirty="0">
                <a:solidFill>
                  <a:schemeClr val="tx1"/>
                </a:solidFill>
              </a:rPr>
              <a:t>H</a:t>
            </a:r>
            <a:r>
              <a:rPr lang="en-US" altLang="zh-CN" sz="1100" dirty="0">
                <a:solidFill>
                  <a:schemeClr val="tx1"/>
                </a:solidFill>
              </a:rPr>
              <a:t>ypersecreting </a:t>
            </a:r>
            <a:r>
              <a:rPr lang="en-US" altLang="zh-CN" sz="1100" b="1" dirty="0">
                <a:solidFill>
                  <a:schemeClr val="tx1"/>
                </a:solidFill>
              </a:rPr>
              <a:t>M</a:t>
            </a:r>
            <a:r>
              <a:rPr lang="en-US" altLang="zh-CN" sz="1100" dirty="0">
                <a:solidFill>
                  <a:schemeClr val="tx1"/>
                </a:solidFill>
              </a:rPr>
              <a:t>utants, ASHM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9CEFB5-9691-D18E-5409-7DADE25019F8}"/>
              </a:ext>
            </a:extLst>
          </p:cNvPr>
          <p:cNvSpPr txBox="1"/>
          <p:nvPr/>
        </p:nvSpPr>
        <p:spPr>
          <a:xfrm>
            <a:off x="596900" y="1393825"/>
            <a:ext cx="4800599" cy="133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zh-CN" sz="1100" dirty="0"/>
              <a:t>T cells would detect and remove cells with high expression of proteins in the</a:t>
            </a:r>
            <a:r>
              <a:rPr lang="en-US" altLang="zh-CN" sz="1100" b="1" dirty="0"/>
              <a:t> secretion pathway </a:t>
            </a:r>
            <a:r>
              <a:rPr lang="en-US" altLang="zh-CN" sz="1100" dirty="0"/>
              <a:t>relative to neighboring cells.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zh-CN" sz="1100" dirty="0"/>
              <a:t>In this way, T cells targeting specific types of self-antigens restrict the growth of hypersecreting cells </a:t>
            </a:r>
            <a:r>
              <a:rPr lang="en-US" altLang="zh-CN" sz="1100" b="1" dirty="0"/>
              <a:t>relative to</a:t>
            </a:r>
            <a:r>
              <a:rPr lang="en-US" altLang="zh-CN" sz="1100" dirty="0"/>
              <a:t> other cells in the organ.</a:t>
            </a:r>
            <a:endParaRPr lang="zh-CN" altLang="en-US" sz="11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1FB542-D8C6-D0D2-9B55-AF99275A66D8}"/>
              </a:ext>
            </a:extLst>
          </p:cNvPr>
          <p:cNvSpPr txBox="1"/>
          <p:nvPr/>
        </p:nvSpPr>
        <p:spPr>
          <a:xfrm>
            <a:off x="749300" y="1225833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zh-CN" altLang="en-US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92D8F0-98ED-181F-0677-4806E3704F9A}"/>
              </a:ext>
            </a:extLst>
          </p:cNvPr>
          <p:cNvSpPr txBox="1"/>
          <p:nvPr/>
        </p:nvSpPr>
        <p:spPr>
          <a:xfrm>
            <a:off x="749300" y="1987175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endParaRPr lang="zh-CN" altLang="en-US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E7F840D-CFDE-2357-A1C1-B5CD5B6D9FFB}"/>
              </a:ext>
            </a:extLst>
          </p:cNvPr>
          <p:cNvCxnSpPr>
            <a:cxnSpLocks/>
          </p:cNvCxnSpPr>
          <p:nvPr/>
        </p:nvCxnSpPr>
        <p:spPr>
          <a:xfrm flipH="1" flipV="1">
            <a:off x="2120900" y="1927225"/>
            <a:ext cx="228600" cy="1524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B1DC4AF-6AAD-1329-1043-497C7D370C1D}"/>
              </a:ext>
            </a:extLst>
          </p:cNvPr>
          <p:cNvSpPr txBox="1"/>
          <p:nvPr/>
        </p:nvSpPr>
        <p:spPr>
          <a:xfrm>
            <a:off x="2349500" y="1971903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FF0000"/>
                </a:solidFill>
              </a:rPr>
              <a:t>(</a:t>
            </a:r>
            <a:r>
              <a:rPr lang="en-US" altLang="zh-CN" sz="800" dirty="0" err="1">
                <a:solidFill>
                  <a:srgbClr val="FF0000"/>
                </a:solidFill>
              </a:rPr>
              <a:t>i</a:t>
            </a:r>
            <a:r>
              <a:rPr lang="en-US" altLang="zh-CN" sz="800" dirty="0">
                <a:solidFill>
                  <a:srgbClr val="FF0000"/>
                </a:solidFill>
              </a:rPr>
              <a:t>). Antigen target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5E528D-8378-FCBA-A4C3-E99A21F9EF58}"/>
              </a:ext>
            </a:extLst>
          </p:cNvPr>
          <p:cNvSpPr txBox="1"/>
          <p:nvPr/>
        </p:nvSpPr>
        <p:spPr>
          <a:xfrm>
            <a:off x="825500" y="2672955"/>
            <a:ext cx="3161443" cy="438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(ii). Weak ASHM would show common </a:t>
            </a:r>
            <a:r>
              <a:rPr lang="en-US" altLang="zh-CN" sz="800" dirty="0" err="1">
                <a:solidFill>
                  <a:srgbClr val="FF0000"/>
                </a:solidFill>
              </a:rPr>
              <a:t>hypercscreting</a:t>
            </a:r>
            <a:r>
              <a:rPr lang="en-US" altLang="zh-CN" sz="800" dirty="0">
                <a:solidFill>
                  <a:srgbClr val="FF0000"/>
                </a:solidFill>
              </a:rPr>
              <a:t> expansion.</a:t>
            </a: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(iii). Such autoreactive T cells exist in healthy individuals.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2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0"/>
            <a:ext cx="4136574" cy="47384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Antigen target at secreting pathway related </a:t>
            </a:r>
            <a:r>
              <a:rPr lang="en-US" sz="140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moleculars</a:t>
            </a: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E6AF240-195B-1056-CDA5-5DD02D65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012825"/>
            <a:ext cx="5047501" cy="15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29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0"/>
            <a:ext cx="4136574" cy="47384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Endocrine Tissues that Rarely Exhibit Autoimmune Disease Are Prone to Mutant-Expansion Diseases.</a:t>
            </a:r>
            <a:endParaRPr lang="en-US" sz="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FB3543C-7F32-BB60-392A-6CF17B01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932334"/>
            <a:ext cx="3356996" cy="2041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E52DA59-FD31-010A-1707-BFC4BEFA840B}"/>
              </a:ext>
            </a:extLst>
          </p:cNvPr>
          <p:cNvSpPr txBox="1"/>
          <p:nvPr/>
        </p:nvSpPr>
        <p:spPr>
          <a:xfrm>
            <a:off x="2730500" y="650825"/>
            <a:ext cx="26100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 DC, and fragile to </a:t>
            </a:r>
            <a:r>
              <a:rPr lang="en-US" altLang="zh-CN" sz="1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hypersensing</a:t>
            </a:r>
            <a:r>
              <a:rPr lang="en-US" altLang="zh-CN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mutations</a:t>
            </a:r>
            <a:endParaRPr lang="zh-CN" altLang="en-US" sz="1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BF6984-93E1-E308-C2F6-2A75A063AD38}"/>
              </a:ext>
            </a:extLst>
          </p:cNvPr>
          <p:cNvSpPr txBox="1"/>
          <p:nvPr/>
        </p:nvSpPr>
        <p:spPr>
          <a:xfrm>
            <a:off x="215900" y="1176223"/>
            <a:ext cx="2057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zh-CN" sz="1000" dirty="0">
                <a:solidFill>
                  <a:schemeClr val="tx1"/>
                </a:solidFill>
              </a:rPr>
              <a:t>primary hyperparathyroidism: </a:t>
            </a:r>
            <a:r>
              <a:rPr lang="zh-CN" altLang="en-US" sz="1000" dirty="0">
                <a:solidFill>
                  <a:schemeClr val="tx1"/>
                </a:solidFill>
              </a:rPr>
              <a:t>1 of 50 postmenopausal women</a:t>
            </a:r>
            <a:endParaRPr lang="en-US" altLang="zh-CN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zh-CN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zh-CN" sz="1000" dirty="0">
                <a:solidFill>
                  <a:schemeClr val="tx1"/>
                </a:solidFill>
              </a:rPr>
              <a:t>Expansion common in the pituitary: about 20%</a:t>
            </a:r>
          </a:p>
          <a:p>
            <a:pPr marL="171450" indent="-171450">
              <a:buFontTx/>
              <a:buChar char="-"/>
            </a:pPr>
            <a:endParaRPr lang="en-US" altLang="zh-CN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zh-CN" sz="1000" dirty="0">
                <a:solidFill>
                  <a:schemeClr val="tx1"/>
                </a:solidFill>
              </a:rPr>
              <a:t>…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18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0"/>
            <a:ext cx="4136574" cy="47384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Endocrine Tissues that Rarely Exhibit Autoimmune Disease Are Prone to Mutant-Expansion Diseases.</a:t>
            </a:r>
            <a:endParaRPr lang="en-US" sz="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E1E625D-0E80-5E09-3512-D59068FB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17" y="965335"/>
            <a:ext cx="2971800" cy="17156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A5067E-C133-ECCE-10ED-1C6FF515FBA4}"/>
              </a:ext>
            </a:extLst>
          </p:cNvPr>
          <p:cNvSpPr txBox="1"/>
          <p:nvPr/>
        </p:nvSpPr>
        <p:spPr>
          <a:xfrm>
            <a:off x="3492500" y="860425"/>
            <a:ext cx="2133599" cy="217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000" b="1" dirty="0"/>
              <a:t>Fitness Cost</a:t>
            </a:r>
          </a:p>
          <a:p>
            <a:pPr>
              <a:lnSpc>
                <a:spcPct val="125000"/>
              </a:lnSpc>
            </a:pPr>
            <a:endParaRPr lang="en-US" altLang="zh-CN" sz="1000" b="1" dirty="0"/>
          </a:p>
          <a:p>
            <a:pPr>
              <a:lnSpc>
                <a:spcPct val="125000"/>
              </a:lnSpc>
            </a:pPr>
            <a:r>
              <a:rPr lang="en-US" altLang="zh-CN" sz="1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</a:p>
          <a:p>
            <a:pPr>
              <a:lnSpc>
                <a:spcPct val="125000"/>
              </a:lnSpc>
            </a:pPr>
            <a:r>
              <a:rPr lang="en-US" altLang="zh-CN" sz="1000" dirty="0"/>
              <a:t>hypersecretion &gt; autoimmunity:</a:t>
            </a:r>
          </a:p>
          <a:p>
            <a:pPr>
              <a:lnSpc>
                <a:spcPct val="125000"/>
              </a:lnSpc>
            </a:pPr>
            <a:r>
              <a:rPr lang="en-US" altLang="zh-CN" sz="1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>
              <a:lnSpc>
                <a:spcPct val="125000"/>
              </a:lnSpc>
            </a:pPr>
            <a:r>
              <a:rPr lang="en-US" altLang="zh-CN" sz="1000" dirty="0"/>
              <a:t>ASHM</a:t>
            </a:r>
          </a:p>
          <a:p>
            <a:pPr>
              <a:lnSpc>
                <a:spcPct val="125000"/>
              </a:lnSpc>
            </a:pPr>
            <a:endParaRPr lang="en-US" altLang="zh-CN" sz="1000" dirty="0"/>
          </a:p>
          <a:p>
            <a:pPr>
              <a:lnSpc>
                <a:spcPct val="125000"/>
              </a:lnSpc>
            </a:pPr>
            <a:r>
              <a:rPr lang="en-US" altLang="zh-CN" sz="1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ct val="125000"/>
              </a:lnSpc>
            </a:pP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Hypersecretion</a:t>
            </a:r>
          </a:p>
          <a:p>
            <a:pPr>
              <a:lnSpc>
                <a:spcPct val="125000"/>
              </a:lnSpc>
            </a:pPr>
            <a:r>
              <a:rPr lang="en-US" altLang="zh-CN" sz="1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>
              <a:lnSpc>
                <a:spcPct val="125000"/>
              </a:lnSpc>
            </a:pPr>
            <a:endParaRPr lang="zh-CN" altLang="en-US" sz="9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1D570A-38EF-CEC1-EACF-E8845A521071}"/>
              </a:ext>
            </a:extLst>
          </p:cNvPr>
          <p:cNvSpPr txBox="1"/>
          <p:nvPr/>
        </p:nvSpPr>
        <p:spPr>
          <a:xfrm>
            <a:off x="368300" y="2726064"/>
            <a:ext cx="29979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FF0000"/>
                </a:solidFill>
              </a:rPr>
              <a:t>F:</a:t>
            </a:r>
            <a:r>
              <a:rPr lang="zh-CN" altLang="en-US" sz="800" dirty="0">
                <a:solidFill>
                  <a:srgbClr val="FF0000"/>
                </a:solidFill>
              </a:rPr>
              <a:t> </a:t>
            </a:r>
            <a:r>
              <a:rPr lang="en-US" altLang="zh-CN" sz="800" dirty="0">
                <a:solidFill>
                  <a:srgbClr val="FF0000"/>
                </a:solidFill>
              </a:rPr>
              <a:t>the deviation from normal ranges in which lethality occurs.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13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" y="24526"/>
            <a:ext cx="4059606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T cells may be capable of differential killing according to autoantigen levels required for ASHM.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7" name="object 7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02038"/>
              <a:ext cx="3456304" cy="38100"/>
            </a:xfrm>
            <a:custGeom>
              <a:avLst/>
              <a:gdLst/>
              <a:ahLst/>
              <a:cxnLst/>
              <a:rect l="l" t="t" r="r" b="b"/>
              <a:pathLst>
                <a:path w="3456304" h="38100">
                  <a:moveTo>
                    <a:pt x="3456000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456000" y="37960"/>
                  </a:lnTo>
                  <a:lnTo>
                    <a:pt x="3456000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20FB6F6-1029-1DD8-1A2B-38F3B2763E53}"/>
              </a:ext>
            </a:extLst>
          </p:cNvPr>
          <p:cNvSpPr txBox="1"/>
          <p:nvPr/>
        </p:nvSpPr>
        <p:spPr>
          <a:xfrm>
            <a:off x="749300" y="860425"/>
            <a:ext cx="4190999" cy="167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zh-CN" sz="1000" dirty="0"/>
              <a:t>Found 30 perfect matches for TCRs from T1D, Hashimoto’s, and vitiligo mice in healthy mice.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zh-CN" sz="1000" dirty="0"/>
              <a:t>Differential killing according to autoantigen levels requires </a:t>
            </a:r>
            <a:r>
              <a:rPr lang="en-US" altLang="zh-CN" sz="1000" b="1" dirty="0"/>
              <a:t>moderate</a:t>
            </a:r>
            <a:r>
              <a:rPr lang="en-US" altLang="zh-CN" sz="1000" dirty="0"/>
              <a:t> interaction.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zh-CN" sz="1000" dirty="0"/>
              <a:t>TCR repertoire is </a:t>
            </a:r>
            <a:r>
              <a:rPr lang="en-US" altLang="zh-CN" sz="1000" b="1" dirty="0"/>
              <a:t>adjusted</a:t>
            </a:r>
            <a:r>
              <a:rPr lang="en-US" altLang="zh-CN" sz="1000" dirty="0"/>
              <a:t> for recognition selectivity.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224545-0725-9182-78E6-A1F0B4A85337}"/>
              </a:ext>
            </a:extLst>
          </p:cNvPr>
          <p:cNvSpPr/>
          <p:nvPr/>
        </p:nvSpPr>
        <p:spPr>
          <a:xfrm>
            <a:off x="4254500" y="2178547"/>
            <a:ext cx="4003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0CF14E8-63B9-1007-662F-8E61E204BDB6}"/>
              </a:ext>
            </a:extLst>
          </p:cNvPr>
          <p:cNvCxnSpPr>
            <a:cxnSpLocks/>
          </p:cNvCxnSpPr>
          <p:nvPr/>
        </p:nvCxnSpPr>
        <p:spPr>
          <a:xfrm flipH="1" flipV="1">
            <a:off x="1728152" y="1927225"/>
            <a:ext cx="240348" cy="76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B42C51F-8722-A550-A69B-BF65D1BEAF5F}"/>
              </a:ext>
            </a:extLst>
          </p:cNvPr>
          <p:cNvSpPr txBox="1"/>
          <p:nvPr/>
        </p:nvSpPr>
        <p:spPr>
          <a:xfrm>
            <a:off x="1975394" y="1880314"/>
            <a:ext cx="10358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i="0" dirty="0">
                <a:solidFill>
                  <a:srgbClr val="FF0000"/>
                </a:solidFill>
                <a:effectLst/>
                <a:latin typeface="PingFang SC"/>
              </a:rPr>
              <a:t>hypersensitivity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4114800" cy="476273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Mathematical Modeling Suggests that ASHM Can Eliminate Mutant Cells while Killing Few Normal Cells</a:t>
            </a:r>
            <a:endParaRPr lang="en-US" altLang="zh-CN" sz="12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9" name="object 9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02038"/>
              <a:ext cx="3840479" cy="38100"/>
            </a:xfrm>
            <a:custGeom>
              <a:avLst/>
              <a:gdLst/>
              <a:ahLst/>
              <a:cxnLst/>
              <a:rect l="l" t="t" r="r" b="b"/>
              <a:pathLst>
                <a:path w="3840479" h="38100">
                  <a:moveTo>
                    <a:pt x="3839997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839997" y="37960"/>
                  </a:lnTo>
                  <a:lnTo>
                    <a:pt x="3839997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15AAEB1-9ADC-8980-E75E-1169B184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608"/>
          <a:stretch/>
        </p:blipFill>
        <p:spPr>
          <a:xfrm>
            <a:off x="596900" y="555625"/>
            <a:ext cx="1560916" cy="17267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8E089C-7553-B8B8-6768-E131B33549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35" t="15586" b="52753"/>
          <a:stretch/>
        </p:blipFill>
        <p:spPr>
          <a:xfrm>
            <a:off x="215900" y="2387409"/>
            <a:ext cx="2375492" cy="6690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0DBEAC-B7D5-F274-2E1B-DBBE6A1A5E65}"/>
                  </a:ext>
                </a:extLst>
              </p:cNvPr>
              <p:cNvSpPr txBox="1"/>
              <p:nvPr/>
            </p:nvSpPr>
            <p:spPr>
              <a:xfrm>
                <a:off x="2730500" y="1012825"/>
                <a:ext cx="2667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Mutant cells sense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000" dirty="0"/>
                  <a:t> times more signal than wild-type cells.</a:t>
                </a:r>
              </a:p>
              <a:p>
                <a:endParaRPr lang="en-US" altLang="zh-CN" sz="1000" dirty="0"/>
              </a:p>
              <a:p>
                <a:r>
                  <a:rPr lang="en-US" altLang="zh-CN" sz="1000" dirty="0"/>
                  <a:t>ASHM killing is cooperative as described by a Hill function with coefficient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000" dirty="0"/>
              </a:p>
              <a:p>
                <a:endParaRPr lang="en-US" altLang="zh-CN" sz="1000" dirty="0"/>
              </a:p>
              <a:p>
                <a:r>
                  <a:rPr lang="en-US" altLang="zh-CN" sz="1000" dirty="0"/>
                  <a:t>The killing rate of the ASHM system is described by the parameter </a:t>
                </a:r>
                <a14:m>
                  <m:oMath xmlns:m="http://schemas.openxmlformats.org/officeDocument/2006/math">
                    <m:r>
                      <a:rPr lang="en-US" altLang="zh-CN" sz="1000" b="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0DBEAC-B7D5-F274-2E1B-DBBE6A1A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0" y="1012825"/>
                <a:ext cx="2667000" cy="1323439"/>
              </a:xfrm>
              <a:prstGeom prst="rect">
                <a:avLst/>
              </a:prstGeom>
              <a:blipFill>
                <a:blip r:embed="rId3"/>
                <a:stretch>
                  <a:fillRect r="-229" b="-1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4114800" cy="476273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Mathematical Modeling Suggests that ASHM Can Eliminate Mutant Cells while Killing Few Normal Cells</a:t>
            </a:r>
            <a:endParaRPr lang="en-US" altLang="zh-CN" sz="12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9" name="object 9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02038"/>
              <a:ext cx="3840479" cy="38100"/>
            </a:xfrm>
            <a:custGeom>
              <a:avLst/>
              <a:gdLst/>
              <a:ahLst/>
              <a:cxnLst/>
              <a:rect l="l" t="t" r="r" b="b"/>
              <a:pathLst>
                <a:path w="3840479" h="38100">
                  <a:moveTo>
                    <a:pt x="3839997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839997" y="37960"/>
                  </a:lnTo>
                  <a:lnTo>
                    <a:pt x="3839997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F4ECF32-54DD-075D-5270-E2F64267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631825"/>
            <a:ext cx="2630115" cy="24871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F2791C2-5A3C-E33A-4157-465AB51CCFF2}"/>
                  </a:ext>
                </a:extLst>
              </p:cNvPr>
              <p:cNvSpPr txBox="1"/>
              <p:nvPr/>
            </p:nvSpPr>
            <p:spPr>
              <a:xfrm>
                <a:off x="202519" y="1317625"/>
                <a:ext cx="2667000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050" dirty="0"/>
                  <a:t>Mutant takeover (shown for </a:t>
                </a:r>
                <a14:m>
                  <m:oMath xmlns:m="http://schemas.openxmlformats.org/officeDocument/2006/math">
                    <m:r>
                      <a:rPr lang="zh-CN" altLang="en-US" sz="105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1050" dirty="0"/>
                  <a:t> = 2) occurs when ASHM is not cooperative (low </a:t>
                </a:r>
                <a14:m>
                  <m:oMath xmlns:m="http://schemas.openxmlformats.org/officeDocument/2006/math">
                    <m:r>
                      <a:rPr lang="en-US" altLang="zh-CN" sz="105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050" dirty="0"/>
                  <a:t>)</a:t>
                </a:r>
                <a:r>
                  <a:rPr lang="en-US" altLang="zh-CN" sz="1050" dirty="0"/>
                  <a:t>.</a:t>
                </a:r>
              </a:p>
              <a:p>
                <a:endParaRPr lang="en-US" altLang="zh-CN" sz="1050" dirty="0"/>
              </a:p>
              <a:p>
                <a:r>
                  <a:rPr lang="en-US" altLang="zh-CN" sz="1050" dirty="0"/>
                  <a:t>A</a:t>
                </a:r>
                <a:r>
                  <a:rPr lang="zh-CN" altLang="en-US" sz="1050" dirty="0"/>
                  <a:t>utoimmunity (killing of &gt;50% of cells) occurs when ASHM is too strong (high </a:t>
                </a:r>
                <a14:m>
                  <m:oMath xmlns:m="http://schemas.openxmlformats.org/officeDocument/2006/math">
                    <m:r>
                      <a:rPr lang="en-US" altLang="zh-CN" sz="105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1050" dirty="0"/>
                  <a:t>). 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F2791C2-5A3C-E33A-4157-465AB51C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9" y="1317625"/>
                <a:ext cx="2667000" cy="900246"/>
              </a:xfrm>
              <a:prstGeom prst="rect">
                <a:avLst/>
              </a:prstGeom>
              <a:blipFill>
                <a:blip r:embed="rId3"/>
                <a:stretch>
                  <a:fillRect r="-228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076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4114800" cy="476273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Mathematical Modeling Suggests that ASHM Can Eliminate Mutant Cells while Killing Few Normal Cells</a:t>
            </a:r>
            <a:endParaRPr lang="en-US" altLang="zh-CN" sz="12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9" name="object 9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02038"/>
              <a:ext cx="3840479" cy="38100"/>
            </a:xfrm>
            <a:custGeom>
              <a:avLst/>
              <a:gdLst/>
              <a:ahLst/>
              <a:cxnLst/>
              <a:rect l="l" t="t" r="r" b="b"/>
              <a:pathLst>
                <a:path w="3840479" h="38100">
                  <a:moveTo>
                    <a:pt x="3839997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839997" y="37960"/>
                  </a:lnTo>
                  <a:lnTo>
                    <a:pt x="3839997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037190D-83B6-0495-9502-7338E6797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1" y="784225"/>
            <a:ext cx="1587668" cy="185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73B3ED-D867-61E6-4512-AFC7566E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279" y="898524"/>
            <a:ext cx="1666490" cy="19549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328159-ED91-65B3-02B0-0AEB8ED819CE}"/>
                  </a:ext>
                </a:extLst>
              </p:cNvPr>
              <p:cNvSpPr txBox="1"/>
              <p:nvPr/>
            </p:nvSpPr>
            <p:spPr>
              <a:xfrm>
                <a:off x="3949701" y="1014515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Low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328159-ED91-65B3-02B0-0AEB8ED81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01" y="1014515"/>
                <a:ext cx="1600200" cy="369332"/>
              </a:xfrm>
              <a:prstGeom prst="rect">
                <a:avLst/>
              </a:prstGeom>
              <a:blipFill>
                <a:blip r:embed="rId4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8B2930-C0FB-2D46-9478-03FF49BECA18}"/>
                  </a:ext>
                </a:extLst>
              </p:cNvPr>
              <p:cNvSpPr txBox="1"/>
              <p:nvPr/>
            </p:nvSpPr>
            <p:spPr>
              <a:xfrm>
                <a:off x="3916125" y="1774825"/>
                <a:ext cx="170997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hypersecreting mutant (</a:t>
                </a:r>
                <a14:m>
                  <m:oMath xmlns:m="http://schemas.openxmlformats.org/officeDocument/2006/math">
                    <m:r>
                      <a:rPr lang="zh-CN" altLang="en-US" sz="1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zh-CN" altLang="en-US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2) takeover and hyporegulation of signal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8B2930-C0FB-2D46-9478-03FF49BEC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125" y="1774825"/>
                <a:ext cx="1709975" cy="553998"/>
              </a:xfrm>
              <a:prstGeom prst="rect">
                <a:avLst/>
              </a:prstGeom>
              <a:blipFill>
                <a:blip r:embed="rId5"/>
                <a:stretch>
                  <a:fillRect r="-2491"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3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121409"/>
            <a:ext cx="385640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dirty="0"/>
              <a:t>Background | glucose homeostasis</a:t>
            </a:r>
            <a:endParaRPr sz="1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8415" y="3206750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1152525" cy="38100"/>
            </a:xfrm>
            <a:custGeom>
              <a:avLst/>
              <a:gdLst/>
              <a:ahLst/>
              <a:cxnLst/>
              <a:rect l="l" t="t" r="r" b="b"/>
              <a:pathLst>
                <a:path w="1152525" h="38100">
                  <a:moveTo>
                    <a:pt x="115200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152004" y="37960"/>
                  </a:lnTo>
                  <a:lnTo>
                    <a:pt x="115200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368BE28-6280-E40E-4512-06FCAF8F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13"/>
          <a:stretch/>
        </p:blipFill>
        <p:spPr>
          <a:xfrm>
            <a:off x="33855" y="784225"/>
            <a:ext cx="3067872" cy="21850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0F162B-9936-8279-E354-013FABD751E6}"/>
              </a:ext>
            </a:extLst>
          </p:cNvPr>
          <p:cNvSpPr txBox="1"/>
          <p:nvPr/>
        </p:nvSpPr>
        <p:spPr>
          <a:xfrm>
            <a:off x="3035300" y="238442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+mn-lt"/>
              </a:rPr>
              <a:t>Insulin-like growth factor I (IGF-I) stimulated pancreatic beta-cell growth is </a:t>
            </a:r>
            <a:r>
              <a:rPr lang="zh-CN" altLang="en-US" sz="900" b="1" dirty="0">
                <a:latin typeface="+mn-lt"/>
              </a:rPr>
              <a:t>glucose-dependent</a:t>
            </a:r>
            <a:r>
              <a:rPr lang="zh-CN" altLang="en-US" sz="900" dirty="0">
                <a:latin typeface="+mn-lt"/>
              </a:rPr>
              <a:t>.</a:t>
            </a:r>
            <a:endParaRPr lang="en-US" altLang="zh-CN" sz="900" dirty="0">
              <a:latin typeface="+mn-lt"/>
            </a:endParaRPr>
          </a:p>
          <a:p>
            <a:endParaRPr lang="en-US" altLang="zh-C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Hügl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SR, White MF, Rhodes CJ (1998)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Pancreatic regulation of glucose homeostasis | Experimental &amp; Molecular  Medicine">
            <a:extLst>
              <a:ext uri="{FF2B5EF4-FFF2-40B4-BE49-F238E27FC236}">
                <a16:creationId xmlns:a16="http://schemas.microsoft.com/office/drawing/2014/main" id="{57199557-C8F5-2EC9-35D9-421920FD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944781"/>
            <a:ext cx="2415567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4114800" cy="476273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Mathematical Modeling Suggests that ASHM Can Eliminate Mutant Cells while Killing Few Normal Cells</a:t>
            </a:r>
            <a:endParaRPr lang="en-US" altLang="zh-CN" sz="12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9" name="object 9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02038"/>
              <a:ext cx="3840479" cy="38100"/>
            </a:xfrm>
            <a:custGeom>
              <a:avLst/>
              <a:gdLst/>
              <a:ahLst/>
              <a:cxnLst/>
              <a:rect l="l" t="t" r="r" b="b"/>
              <a:pathLst>
                <a:path w="3840479" h="38100">
                  <a:moveTo>
                    <a:pt x="3839997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839997" y="37960"/>
                  </a:lnTo>
                  <a:lnTo>
                    <a:pt x="3839997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328159-ED91-65B3-02B0-0AEB8ED819CE}"/>
                  </a:ext>
                </a:extLst>
              </p:cNvPr>
              <p:cNvSpPr txBox="1"/>
              <p:nvPr/>
            </p:nvSpPr>
            <p:spPr>
              <a:xfrm>
                <a:off x="3949701" y="1014515"/>
                <a:ext cx="16002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moderate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328159-ED91-65B3-02B0-0AEB8ED81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01" y="1014515"/>
                <a:ext cx="1600200" cy="646331"/>
              </a:xfrm>
              <a:prstGeom prst="rect">
                <a:avLst/>
              </a:prstGeom>
              <a:blipFill>
                <a:blip r:embed="rId2"/>
                <a:stretch>
                  <a:fillRect l="-3435"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48B2930-C0FB-2D46-9478-03FF49BECA18}"/>
              </a:ext>
            </a:extLst>
          </p:cNvPr>
          <p:cNvSpPr txBox="1"/>
          <p:nvPr/>
        </p:nvSpPr>
        <p:spPr>
          <a:xfrm>
            <a:off x="3916125" y="1774825"/>
            <a:ext cx="1709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mutant elimination and normal regulation unless mutant population is large</a:t>
            </a:r>
            <a:endParaRPr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517E76-B4A9-F9C1-E053-C7476103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685"/>
          <a:stretch/>
        </p:blipFill>
        <p:spPr>
          <a:xfrm>
            <a:off x="244564" y="708025"/>
            <a:ext cx="1842095" cy="198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664436-2B17-D3CA-03CD-9F55708B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954"/>
          <a:stretch/>
        </p:blipFill>
        <p:spPr>
          <a:xfrm>
            <a:off x="2317206" y="1014515"/>
            <a:ext cx="1487846" cy="16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96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4114800" cy="476273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Mathematical Modeling Suggests that ASHM Can Eliminate Mutant Cells while Killing Few Normal Cells</a:t>
            </a:r>
            <a:endParaRPr lang="en-US" altLang="zh-CN" sz="12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9" name="object 9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02038"/>
              <a:ext cx="3840479" cy="38100"/>
            </a:xfrm>
            <a:custGeom>
              <a:avLst/>
              <a:gdLst/>
              <a:ahLst/>
              <a:cxnLst/>
              <a:rect l="l" t="t" r="r" b="b"/>
              <a:pathLst>
                <a:path w="3840479" h="38100">
                  <a:moveTo>
                    <a:pt x="3839997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839997" y="37960"/>
                  </a:lnTo>
                  <a:lnTo>
                    <a:pt x="3839997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328159-ED91-65B3-02B0-0AEB8ED819CE}"/>
                  </a:ext>
                </a:extLst>
              </p:cNvPr>
              <p:cNvSpPr txBox="1"/>
              <p:nvPr/>
            </p:nvSpPr>
            <p:spPr>
              <a:xfrm>
                <a:off x="3949701" y="1014515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high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328159-ED91-65B3-02B0-0AEB8ED81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01" y="1014515"/>
                <a:ext cx="1600200" cy="369332"/>
              </a:xfrm>
              <a:prstGeom prst="rect">
                <a:avLst/>
              </a:prstGeom>
              <a:blipFill>
                <a:blip r:embed="rId2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48B2930-C0FB-2D46-9478-03FF49BECA18}"/>
              </a:ext>
            </a:extLst>
          </p:cNvPr>
          <p:cNvSpPr txBox="1"/>
          <p:nvPr/>
        </p:nvSpPr>
        <p:spPr>
          <a:xfrm>
            <a:off x="3916125" y="1774825"/>
            <a:ext cx="1709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loss of tissue and hyperregulation of signal</a:t>
            </a:r>
            <a:endParaRPr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00430DF-B0DC-CCED-E900-1669276F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937"/>
          <a:stretch/>
        </p:blipFill>
        <p:spPr>
          <a:xfrm>
            <a:off x="365724" y="858867"/>
            <a:ext cx="1805233" cy="15271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018047-B4E5-C1CD-80BC-ADD7035A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141"/>
          <a:stretch/>
        </p:blipFill>
        <p:spPr>
          <a:xfrm>
            <a:off x="2110892" y="933450"/>
            <a:ext cx="1805233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33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409"/>
            <a:ext cx="314520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Summary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76" name="object 76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3202038"/>
              <a:ext cx="4224020" cy="38100"/>
            </a:xfrm>
            <a:custGeom>
              <a:avLst/>
              <a:gdLst/>
              <a:ahLst/>
              <a:cxnLst/>
              <a:rect l="l" t="t" r="r" b="b"/>
              <a:pathLst>
                <a:path w="4224020" h="38100">
                  <a:moveTo>
                    <a:pt x="422399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4223994" y="37960"/>
                  </a:lnTo>
                  <a:lnTo>
                    <a:pt x="422399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A6832F2-4509-BBE9-616A-8E5B2DA6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557674"/>
            <a:ext cx="3154727" cy="24940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121409"/>
            <a:ext cx="385640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dirty="0"/>
              <a:t>Background | autoimmune diseases</a:t>
            </a:r>
            <a:endParaRPr sz="1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8415" y="3206750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1152525" cy="38100"/>
            </a:xfrm>
            <a:custGeom>
              <a:avLst/>
              <a:gdLst/>
              <a:ahLst/>
              <a:cxnLst/>
              <a:rect l="l" t="t" r="r" b="b"/>
              <a:pathLst>
                <a:path w="1152525" h="38100">
                  <a:moveTo>
                    <a:pt x="115200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152004" y="37960"/>
                  </a:lnTo>
                  <a:lnTo>
                    <a:pt x="115200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72" name="Picture 4" descr="Ijms 25 07666 g001">
            <a:extLst>
              <a:ext uri="{FF2B5EF4-FFF2-40B4-BE49-F238E27FC236}">
                <a16:creationId xmlns:a16="http://schemas.microsoft.com/office/drawing/2014/main" id="{082ABB7C-6A46-A4EA-0E44-997B34E3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548071"/>
            <a:ext cx="4305300" cy="257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4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121409"/>
            <a:ext cx="385640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dirty="0"/>
              <a:t>Background | integral feedback</a:t>
            </a:r>
            <a:endParaRPr sz="1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8415" y="3206750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1152525" cy="38100"/>
            </a:xfrm>
            <a:custGeom>
              <a:avLst/>
              <a:gdLst/>
              <a:ahLst/>
              <a:cxnLst/>
              <a:rect l="l" t="t" r="r" b="b"/>
              <a:pathLst>
                <a:path w="1152525" h="38100">
                  <a:moveTo>
                    <a:pt x="115200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152004" y="37960"/>
                  </a:lnTo>
                  <a:lnTo>
                    <a:pt x="115200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2CDDEE-7CC4-6AC0-1538-326A3D578167}"/>
                  </a:ext>
                </a:extLst>
              </p:cNvPr>
              <p:cNvSpPr txBox="1"/>
              <p:nvPr/>
            </p:nvSpPr>
            <p:spPr>
              <a:xfrm>
                <a:off x="901700" y="860425"/>
                <a:ext cx="3962400" cy="378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1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1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⋅ⅇ</m:t>
                      </m:r>
                      <m:d>
                        <m:dPr>
                          <m:ctrlP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1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1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11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  <m:d>
                            <m:dPr>
                              <m:ctrlPr>
                                <a:rPr lang="en-US" altLang="zh-CN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1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altLang="zh-CN" sz="11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ⅆⅇ</m:t>
                          </m:r>
                          <m: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1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altLang="zh-CN" sz="11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2CDDEE-7CC4-6AC0-1538-326A3D578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0" y="860425"/>
                <a:ext cx="3962400" cy="378502"/>
              </a:xfrm>
              <a:prstGeom prst="rect">
                <a:avLst/>
              </a:prstGeom>
              <a:blipFill>
                <a:blip r:embed="rId2"/>
                <a:stretch>
                  <a:fillRect t="-182258" b="-27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7FFA426-885C-ACFD-D4B6-DF4C68F8BF29}"/>
                  </a:ext>
                </a:extLst>
              </p:cNvPr>
              <p:cNvSpPr txBox="1"/>
              <p:nvPr/>
            </p:nvSpPr>
            <p:spPr>
              <a:xfrm>
                <a:off x="749300" y="1317625"/>
                <a:ext cx="4438010" cy="1411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000" dirty="0"/>
                  <a:t>: output of the controller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ⅇ</m:t>
                    </m:r>
                    <m:d>
                      <m:dPr>
                        <m:ctrlP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000" dirty="0"/>
                  <a:t>: error, the difference between the set value and the measured value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⋅ⅇ</m:t>
                    </m:r>
                    <m:d>
                      <m:dPr>
                        <m:ctrlP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:r>
                  <a:rPr lang="en-US" altLang="zh-CN" sz="1000" b="1" dirty="0"/>
                  <a:t>P</a:t>
                </a:r>
                <a:r>
                  <a:rPr lang="en-US" altLang="zh-CN" sz="1000" dirty="0"/>
                  <a:t>roportional controller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limLoc m:val="subSup"/>
                        <m:grow m:val="on"/>
                        <m:ctrlP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zh-CN" sz="1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  <m:d>
                          <m:dPr>
                            <m:ctrlPr>
                              <a:rPr lang="en-US" altLang="zh-CN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1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US" altLang="zh-CN" sz="1000" dirty="0"/>
                  <a:t>: </a:t>
                </a:r>
                <a:r>
                  <a:rPr lang="en-US" altLang="zh-CN" sz="1000" b="1" dirty="0"/>
                  <a:t>I</a:t>
                </a:r>
                <a:r>
                  <a:rPr lang="en-US" altLang="zh-CN" sz="1000" dirty="0"/>
                  <a:t>ntegral controller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ⅆⅇ</m:t>
                        </m:r>
                        <m:d>
                          <m:dPr>
                            <m:ctrlPr>
                              <a:rPr lang="en-US" altLang="zh-CN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1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zh-CN" sz="1000" dirty="0"/>
                  <a:t>: </a:t>
                </a:r>
                <a:r>
                  <a:rPr lang="en-US" altLang="zh-CN" sz="1000" b="1" dirty="0"/>
                  <a:t>D</a:t>
                </a:r>
                <a:r>
                  <a:rPr lang="en-US" altLang="zh-CN" sz="1000" dirty="0"/>
                  <a:t>ifferential controller </a:t>
                </a:r>
                <a:endParaRPr lang="zh-CN" altLang="en-US" sz="10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7FFA426-885C-ACFD-D4B6-DF4C68F8B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317625"/>
                <a:ext cx="4438010" cy="1411027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15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2225"/>
            <a:ext cx="4038600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dirty="0"/>
              <a:t>Dynamic compensation is a novelly discovered type of motif feature that ensures precise dynamics.</a:t>
            </a:r>
            <a:endParaRPr sz="1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8415" y="3206750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1152525" cy="38100"/>
            </a:xfrm>
            <a:custGeom>
              <a:avLst/>
              <a:gdLst/>
              <a:ahLst/>
              <a:cxnLst/>
              <a:rect l="l" t="t" r="r" b="b"/>
              <a:pathLst>
                <a:path w="1152525" h="38100">
                  <a:moveTo>
                    <a:pt x="115200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152004" y="37960"/>
                  </a:lnTo>
                  <a:lnTo>
                    <a:pt x="115200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9F8225-8418-E90B-CC28-34B3F80FA0AD}"/>
                  </a:ext>
                </a:extLst>
              </p:cNvPr>
              <p:cNvSpPr txBox="1"/>
              <p:nvPr/>
            </p:nvSpPr>
            <p:spPr>
              <a:xfrm>
                <a:off x="444500" y="780418"/>
                <a:ext cx="4953000" cy="52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Dynamical compensation (DC) </a:t>
                </a:r>
                <a:r>
                  <a:rPr lang="en-US" altLang="zh-CN" sz="1000" b="1" dirty="0"/>
                  <a:t>with respect to parameter </a:t>
                </a:r>
                <a14:m>
                  <m:oMath xmlns:m="http://schemas.openxmlformats.org/officeDocument/2006/math">
                    <m:r>
                      <a:rPr lang="en-US" altLang="zh-CN" sz="10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000" b="1" dirty="0"/>
                  <a:t> </a:t>
                </a:r>
                <a:r>
                  <a:rPr lang="en-US" altLang="zh-CN" sz="1000" dirty="0"/>
                  <a:t>is that for any input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 and any (constant)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000" dirty="0"/>
                  <a:t> the output of the system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0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000" b="1" dirty="0"/>
                  <a:t>does not depend on </a:t>
                </a:r>
                <a14:m>
                  <m:oMath xmlns:m="http://schemas.openxmlformats.org/officeDocument/2006/math">
                    <m:r>
                      <a:rPr lang="en-US" altLang="zh-CN" sz="1000" b="1" i="1" dirty="0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000" b="1" dirty="0"/>
                  <a:t>.</a:t>
                </a:r>
                <a:endParaRPr lang="zh-CN" altLang="en-US" sz="1000" b="1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9F8225-8418-E90B-CC28-34B3F80FA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780418"/>
                <a:ext cx="4953000" cy="525465"/>
              </a:xfrm>
              <a:prstGeom prst="rect">
                <a:avLst/>
              </a:prstGeom>
              <a:blipFill>
                <a:blip r:embed="rId2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5372BB-8D4F-5FD8-3D41-FA1B0F020535}"/>
                  </a:ext>
                </a:extLst>
              </p:cNvPr>
              <p:cNvSpPr txBox="1"/>
              <p:nvPr/>
            </p:nvSpPr>
            <p:spPr>
              <a:xfrm>
                <a:off x="673100" y="1469255"/>
                <a:ext cx="271149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5372BB-8D4F-5FD8-3D41-FA1B0F020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1469255"/>
                <a:ext cx="2711495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5F446273-B84F-C478-8C24-8B729275DC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165"/>
          <a:stretch/>
        </p:blipFill>
        <p:spPr>
          <a:xfrm>
            <a:off x="3797300" y="1451278"/>
            <a:ext cx="732556" cy="7529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5E05BF0-4948-3EC9-DF2B-81A93E6D1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144" y="2250911"/>
            <a:ext cx="732556" cy="76569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E527C00-9786-14B0-AE21-C1789DDAEFD1}"/>
              </a:ext>
            </a:extLst>
          </p:cNvPr>
          <p:cNvSpPr txBox="1"/>
          <p:nvPr/>
        </p:nvSpPr>
        <p:spPr>
          <a:xfrm>
            <a:off x="444500" y="2061003"/>
            <a:ext cx="297180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Adaption is good but </a:t>
            </a:r>
            <a:r>
              <a:rPr lang="en-US" altLang="zh-CN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enough.</a:t>
            </a:r>
          </a:p>
          <a:p>
            <a:pPr>
              <a:spcAft>
                <a:spcPts val="600"/>
              </a:spcAft>
            </a:pPr>
            <a:r>
              <a:rPr lang="en-US" altLang="zh-CN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Deviations from a precise dynamic response can cause disease.</a:t>
            </a:r>
            <a:endParaRPr lang="zh-CN" alt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40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AE7AF08-BAF4-FB10-F313-3C5015787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67"/>
          <a:stretch/>
        </p:blipFill>
        <p:spPr>
          <a:xfrm>
            <a:off x="139700" y="683149"/>
            <a:ext cx="2895600" cy="253947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2225"/>
            <a:ext cx="4038600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dirty="0"/>
              <a:t>Dynamic compensation is a novelly discovered type of motif feature that ensures precise dynamics.</a:t>
            </a:r>
            <a:endParaRPr sz="1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8415" y="3206750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1152525" cy="38100"/>
            </a:xfrm>
            <a:custGeom>
              <a:avLst/>
              <a:gdLst/>
              <a:ahLst/>
              <a:cxnLst/>
              <a:rect l="l" t="t" r="r" b="b"/>
              <a:pathLst>
                <a:path w="1152525" h="38100">
                  <a:moveTo>
                    <a:pt x="115200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152004" y="37960"/>
                  </a:lnTo>
                  <a:lnTo>
                    <a:pt x="115200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F7B765C-755F-5454-D520-EEE46DFA2550}"/>
              </a:ext>
            </a:extLst>
          </p:cNvPr>
          <p:cNvSpPr txBox="1"/>
          <p:nvPr/>
        </p:nvSpPr>
        <p:spPr>
          <a:xfrm>
            <a:off x="3111500" y="708025"/>
            <a:ext cx="24384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Dynamical compensation is different from exact adaptation,</a:t>
            </a:r>
            <a:r>
              <a:rPr lang="zh-CN" alt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guaranteed by (linear) integral feedback.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alibri" panose="020F0502020204030204" pitchFamily="34" charset="0"/>
              <a:buChar char="-"/>
            </a:pP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(Adaptation: the property of maintaining a constant set point for a regulated variable despite variation in system parameters.)</a:t>
            </a:r>
          </a:p>
          <a:p>
            <a:pPr marL="171450" indent="-171450">
              <a:buFont typeface="Calibri" panose="020F0502020204030204" pitchFamily="34" charset="0"/>
              <a:buChar char="-"/>
            </a:pP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4C196-181C-FB12-B9BC-D817A8295B87}"/>
              </a:ext>
            </a:extLst>
          </p:cNvPr>
          <p:cNvSpPr/>
          <p:nvPr/>
        </p:nvSpPr>
        <p:spPr>
          <a:xfrm>
            <a:off x="1579912" y="2797509"/>
            <a:ext cx="533400" cy="372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1C0FF0-48EF-C1EC-7C43-35F36E9CF5F1}"/>
              </a:ext>
            </a:extLst>
          </p:cNvPr>
          <p:cNvSpPr/>
          <p:nvPr/>
        </p:nvSpPr>
        <p:spPr>
          <a:xfrm>
            <a:off x="2418111" y="2797509"/>
            <a:ext cx="586939" cy="372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F7079A-8DBE-3857-4BB3-B8EF999DC95F}"/>
              </a:ext>
            </a:extLst>
          </p:cNvPr>
          <p:cNvSpPr txBox="1"/>
          <p:nvPr/>
        </p:nvSpPr>
        <p:spPr>
          <a:xfrm>
            <a:off x="185649" y="489197"/>
            <a:ext cx="28194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FF0000"/>
                </a:solidFill>
              </a:rPr>
              <a:t>s: the proportional gain      p: the integral gain 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27EFA82-660D-E2B2-5321-9D82C1745FB6}"/>
              </a:ext>
            </a:extLst>
          </p:cNvPr>
          <p:cNvCxnSpPr/>
          <p:nvPr/>
        </p:nvCxnSpPr>
        <p:spPr>
          <a:xfrm flipV="1">
            <a:off x="977900" y="2460625"/>
            <a:ext cx="0" cy="1524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26CC163-3BF1-1890-8B71-D14F4F9DC2B4}"/>
              </a:ext>
            </a:extLst>
          </p:cNvPr>
          <p:cNvCxnSpPr/>
          <p:nvPr/>
        </p:nvCxnSpPr>
        <p:spPr>
          <a:xfrm flipV="1">
            <a:off x="1968500" y="2460625"/>
            <a:ext cx="0" cy="1524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F4D0FEA-677F-AA84-680D-00B0A92469E8}"/>
              </a:ext>
            </a:extLst>
          </p:cNvPr>
          <p:cNvCxnSpPr/>
          <p:nvPr/>
        </p:nvCxnSpPr>
        <p:spPr>
          <a:xfrm flipV="1">
            <a:off x="3416300" y="2745607"/>
            <a:ext cx="0" cy="1524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177FC12-FB82-04D8-0F25-F47C82B929D4}"/>
              </a:ext>
            </a:extLst>
          </p:cNvPr>
          <p:cNvCxnSpPr>
            <a:cxnSpLocks/>
          </p:cNvCxnSpPr>
          <p:nvPr/>
        </p:nvCxnSpPr>
        <p:spPr>
          <a:xfrm>
            <a:off x="2578100" y="1927225"/>
            <a:ext cx="0" cy="1524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B7086F6-6EB0-A304-CD10-7788BAF1FF80}"/>
              </a:ext>
            </a:extLst>
          </p:cNvPr>
          <p:cNvSpPr txBox="1"/>
          <p:nvPr/>
        </p:nvSpPr>
        <p:spPr>
          <a:xfrm>
            <a:off x="3416300" y="2726829"/>
            <a:ext cx="6639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: Adaptation</a:t>
            </a:r>
          </a:p>
          <a:p>
            <a:endParaRPr lang="en-US" altLang="zh-CN" sz="700" dirty="0"/>
          </a:p>
          <a:p>
            <a:r>
              <a:rPr lang="en-US" altLang="zh-CN" sz="700" dirty="0"/>
              <a:t>: DC</a:t>
            </a:r>
            <a:endParaRPr lang="zh-CN" altLang="en-US" sz="7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F8798DD-E8AC-338D-0D23-ABF6ED330DCD}"/>
              </a:ext>
            </a:extLst>
          </p:cNvPr>
          <p:cNvCxnSpPr>
            <a:cxnSpLocks/>
          </p:cNvCxnSpPr>
          <p:nvPr/>
        </p:nvCxnSpPr>
        <p:spPr>
          <a:xfrm>
            <a:off x="3418199" y="2965877"/>
            <a:ext cx="0" cy="1524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4C4D8D5-A276-1B45-4658-B14CB230BD32}"/>
              </a:ext>
            </a:extLst>
          </p:cNvPr>
          <p:cNvCxnSpPr/>
          <p:nvPr/>
        </p:nvCxnSpPr>
        <p:spPr>
          <a:xfrm flipV="1">
            <a:off x="2882900" y="2460625"/>
            <a:ext cx="0" cy="1524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9A6A07AF-3E46-1AFD-C3FD-51F2A618DBB2}"/>
              </a:ext>
            </a:extLst>
          </p:cNvPr>
          <p:cNvSpPr/>
          <p:nvPr/>
        </p:nvSpPr>
        <p:spPr>
          <a:xfrm>
            <a:off x="2349500" y="966553"/>
            <a:ext cx="304791" cy="3164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0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3886200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altLang="zh-CN" dirty="0"/>
              <a:t>A model derived from the glucose homeostasis system shows DC.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CB4AE9B-713F-65A2-E48A-07EBB83B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687526"/>
            <a:ext cx="1219200" cy="853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0176F9-9A4A-8F0E-D804-F37729BF65A5}"/>
                  </a:ext>
                </a:extLst>
              </p:cNvPr>
              <p:cNvSpPr txBox="1"/>
              <p:nvPr/>
            </p:nvSpPr>
            <p:spPr>
              <a:xfrm>
                <a:off x="2578100" y="859283"/>
                <a:ext cx="2960552" cy="1954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𝑇h𝑒𝑜𝑟𝑒𝑚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 1. </m:t>
                    </m:r>
                  </m:oMath>
                </a14:m>
                <a:r>
                  <a:rPr lang="en-US" altLang="zh-CN" sz="1100" i="0" dirty="0">
                    <a:latin typeface="+mj-lt"/>
                  </a:rPr>
                  <a:t>The following conditions are sufficient for the system to show DC with respect to parameters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100" i="0" dirty="0">
                    <a:latin typeface="+mj-lt"/>
                  </a:rPr>
                  <a:t>:</a:t>
                </a:r>
              </a:p>
              <a:p>
                <a:endParaRPr lang="en-US" altLang="zh-CN" sz="11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AutoNum type="romanLcPeriod"/>
                </a:pPr>
                <a:r>
                  <a:rPr lang="en-US" altLang="zh-CN" sz="1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altLang="zh-CN" sz="1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 system is stable at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=</m:t>
                    </m:r>
                    <m:sSup>
                      <m:sSupPr>
                        <m:ctrlPr>
                          <a:rPr lang="en-US" altLang="zh-CN" sz="11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there exists a unique solution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𝑠𝑥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= </m:t>
                    </m:r>
                    <m:sSup>
                      <m:sSupPr>
                        <m:ctrlPr>
                          <a:rPr lang="en-US" altLang="zh-CN" sz="11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11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sz="1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(0,</m:t>
                    </m:r>
                    <m:sSup>
                      <m:sSupPr>
                        <m:ctrlPr>
                          <a:rPr lang="en-US" altLang="zh-CN" sz="11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𝑠𝑥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)=0 </m:t>
                    </m:r>
                  </m:oMath>
                </a14:m>
                <a:r>
                  <a:rPr lang="en-US" altLang="zh-CN" sz="1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there exists a unique solution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𝑝𝑠𝑍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= </m:t>
                    </m:r>
                    <m:sSup>
                      <m:sSupPr>
                        <m:ctrlPr>
                          <a:rPr lang="en-US" altLang="zh-CN" sz="11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sz="1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sz="11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100" b="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10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1100" i="1" dirty="0" err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𝑝𝑠𝑍</m:t>
                        </m:r>
                        <m:r>
                          <a:rPr lang="en-US" altLang="zh-CN" sz="1100" i="1" dirty="0" err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100" b="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100" i="1" dirty="0" err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1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 0</m:t>
                    </m:r>
                    <m:r>
                      <a:rPr lang="en-US" altLang="zh-CN" sz="11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altLang="zh-CN" sz="11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AutoNum type="romanLcPeriod"/>
                </a:pPr>
                <a:endPara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AutoNum type="romanLcPeriod"/>
                </a:pPr>
                <a:r>
                  <a:rPr lang="en-US" altLang="zh-CN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factorization condition on the function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sz="11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altLang="zh-CN" sz="1100" i="1" dirty="0" err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𝑝𝑠𝑍</m:t>
                        </m:r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altLang="zh-CN" sz="1100" i="1" dirty="0" err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𝑠𝑥</m:t>
                        </m:r>
                      </m:e>
                    </m:d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altLang="zh-CN" sz="11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altLang="zh-CN" sz="11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altLang="zh-CN" sz="1100" i="1" dirty="0" err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𝑝𝑍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11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zh-CN" alt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0176F9-9A4A-8F0E-D804-F37729BF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100" y="859283"/>
                <a:ext cx="2960552" cy="1954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35DEB6E-1B23-7ABD-205A-7850F95998AA}"/>
              </a:ext>
            </a:extLst>
          </p:cNvPr>
          <p:cNvCxnSpPr>
            <a:cxnSpLocks/>
          </p:cNvCxnSpPr>
          <p:nvPr/>
        </p:nvCxnSpPr>
        <p:spPr>
          <a:xfrm>
            <a:off x="693475" y="1519196"/>
            <a:ext cx="33885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8EE28058-C4E6-55AF-E015-2308B0371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18" y="2045873"/>
            <a:ext cx="1964930" cy="8756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31171FE-BDB8-12A9-3602-DE27CB363082}"/>
                  </a:ext>
                </a:extLst>
              </p:cNvPr>
              <p:cNvSpPr txBox="1"/>
              <p:nvPr/>
            </p:nvSpPr>
            <p:spPr>
              <a:xfrm>
                <a:off x="456869" y="1715987"/>
                <a:ext cx="1740231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altLang="zh-CN" sz="105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CN" sz="105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5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1050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𝑠𝑥</m:t>
                      </m:r>
                      <m:r>
                        <a:rPr lang="en-US" altLang="zh-CN" sz="105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05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05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1050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𝑝𝑠</m:t>
                      </m:r>
                      <m:r>
                        <a:rPr lang="en-US" altLang="zh-CN" sz="105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31171FE-BDB8-12A9-3602-DE27CB363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69" y="1715987"/>
                <a:ext cx="1740231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-53975"/>
            <a:ext cx="3886200" cy="537828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lang="en-US" altLang="zh-CN" dirty="0"/>
              <a:t>A model derived from the glucose homeostasis system shows DC.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079890C-265A-C7DE-2E14-F03256F6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95" y="1112208"/>
            <a:ext cx="1671269" cy="1565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3966CA9-D26F-3744-8F02-F35B9B5A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60" y="822068"/>
            <a:ext cx="1600200" cy="19194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423E0D0-444B-9E19-5709-641049A3E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896" y="1051422"/>
            <a:ext cx="1057176" cy="19194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4DB285B-DD39-C012-50C9-455C40424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786" y="1281753"/>
            <a:ext cx="1779228" cy="190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4CAD9337-4034-69EE-B12B-6D703B9023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8662203"/>
                  </p:ext>
                </p:extLst>
              </p:nvPr>
            </p:nvGraphicFramePr>
            <p:xfrm>
              <a:off x="2197100" y="1709499"/>
              <a:ext cx="3099944" cy="1341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8464">
                      <a:extLst>
                        <a:ext uri="{9D8B030D-6E8A-4147-A177-3AD203B41FA5}">
                          <a16:colId xmlns:a16="http://schemas.microsoft.com/office/drawing/2014/main" val="1047496630"/>
                        </a:ext>
                      </a:extLst>
                    </a:gridCol>
                    <a:gridCol w="1030401">
                      <a:extLst>
                        <a:ext uri="{9D8B030D-6E8A-4147-A177-3AD203B41FA5}">
                          <a16:colId xmlns:a16="http://schemas.microsoft.com/office/drawing/2014/main" val="797464405"/>
                        </a:ext>
                      </a:extLst>
                    </a:gridCol>
                    <a:gridCol w="413326">
                      <a:extLst>
                        <a:ext uri="{9D8B030D-6E8A-4147-A177-3AD203B41FA5}">
                          <a16:colId xmlns:a16="http://schemas.microsoft.com/office/drawing/2014/main" val="974828894"/>
                        </a:ext>
                      </a:extLst>
                    </a:gridCol>
                    <a:gridCol w="1377753">
                      <a:extLst>
                        <a:ext uri="{9D8B030D-6E8A-4147-A177-3AD203B41FA5}">
                          <a16:colId xmlns:a16="http://schemas.microsoft.com/office/drawing/2014/main" val="1194073210"/>
                        </a:ext>
                      </a:extLst>
                    </a:gridCol>
                  </a:tblGrid>
                  <a:tr h="30448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800" dirty="0" smtClean="0"/>
                                  <m:t>𝐺</m:t>
                                </m:r>
                              </m:oMath>
                            </m:oMathPara>
                          </a14:m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plasma glucose concentration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8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8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b="1" dirty="0">
                              <a:solidFill>
                                <a:srgbClr val="FF0000"/>
                              </a:solidFill>
                            </a:rPr>
                            <a:t>insulin sensitivity</a:t>
                          </a:r>
                          <a:endParaRPr lang="zh-CN" altLang="en-US" sz="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4418385"/>
                      </a:ext>
                    </a:extLst>
                  </a:tr>
                  <a:tr h="30448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800" dirty="0" smtClean="0"/>
                                  <m:t>𝐼</m:t>
                                </m:r>
                              </m:oMath>
                            </m:oMathPara>
                          </a14:m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plasma insulin concentration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a monotonically increasing function of G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5252634"/>
                      </a:ext>
                    </a:extLst>
                  </a:tr>
                  <a:tr h="30448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800" dirty="0" smtClean="0"/>
                                  <m:t>𝛽</m:t>
                                </m:r>
                              </m:oMath>
                            </m:oMathPara>
                          </a14:m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beta-cell functional mass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insulin removal rate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3363140"/>
                      </a:ext>
                    </a:extLst>
                  </a:tr>
                  <a:tr h="3044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altLang="zh-CN" sz="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endParaRPr lang="zh-CN" altLang="en-US" sz="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b="1" dirty="0">
                              <a:solidFill>
                                <a:srgbClr val="FF0000"/>
                              </a:solidFill>
                            </a:rPr>
                            <a:t>insulin secretion per cell</a:t>
                          </a:r>
                          <a:endParaRPr lang="zh-CN" altLang="en-US" sz="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glucose removal rate at zero insulin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03311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4CAD9337-4034-69EE-B12B-6D703B9023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8662203"/>
                  </p:ext>
                </p:extLst>
              </p:nvPr>
            </p:nvGraphicFramePr>
            <p:xfrm>
              <a:off x="2197100" y="1709499"/>
              <a:ext cx="3099944" cy="1341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8464">
                      <a:extLst>
                        <a:ext uri="{9D8B030D-6E8A-4147-A177-3AD203B41FA5}">
                          <a16:colId xmlns:a16="http://schemas.microsoft.com/office/drawing/2014/main" val="1047496630"/>
                        </a:ext>
                      </a:extLst>
                    </a:gridCol>
                    <a:gridCol w="1030401">
                      <a:extLst>
                        <a:ext uri="{9D8B030D-6E8A-4147-A177-3AD203B41FA5}">
                          <a16:colId xmlns:a16="http://schemas.microsoft.com/office/drawing/2014/main" val="797464405"/>
                        </a:ext>
                      </a:extLst>
                    </a:gridCol>
                    <a:gridCol w="413326">
                      <a:extLst>
                        <a:ext uri="{9D8B030D-6E8A-4147-A177-3AD203B41FA5}">
                          <a16:colId xmlns:a16="http://schemas.microsoft.com/office/drawing/2014/main" val="974828894"/>
                        </a:ext>
                      </a:extLst>
                    </a:gridCol>
                    <a:gridCol w="1377753">
                      <a:extLst>
                        <a:ext uri="{9D8B030D-6E8A-4147-A177-3AD203B41FA5}">
                          <a16:colId xmlns:a16="http://schemas.microsoft.com/office/drawing/2014/main" val="119407321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r="-1006522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plasma glucose concentration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16176" r="-332353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b="1" dirty="0">
                              <a:solidFill>
                                <a:srgbClr val="FF0000"/>
                              </a:solidFill>
                            </a:rPr>
                            <a:t>insulin sensitivity</a:t>
                          </a:r>
                          <a:endParaRPr lang="zh-CN" altLang="en-US" sz="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441838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98214" r="-1006522" b="-2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plasma insulin concentration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16176" t="-98214" r="-332353" b="-2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a monotonically increasing function of G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525263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01818" r="-1006522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beta-cell functional mass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16176" t="-201818" r="-332353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insulin removal rate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336314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301818" r="-1006522" b="-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b="1" dirty="0">
                              <a:solidFill>
                                <a:srgbClr val="FF0000"/>
                              </a:solidFill>
                            </a:rPr>
                            <a:t>insulin secretion per cell</a:t>
                          </a:r>
                          <a:endParaRPr lang="zh-CN" altLang="en-US" sz="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16176" t="-301818" r="-332353" b="-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800" dirty="0"/>
                            <a:t>glucose removal rate at zero insulin</a:t>
                          </a:r>
                          <a:endParaRPr lang="zh-CN" altLang="en-US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03311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F1D9E10E-A52E-FF9E-4699-3E9243E123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2024"/>
          <a:stretch/>
        </p:blipFill>
        <p:spPr>
          <a:xfrm>
            <a:off x="4780350" y="822068"/>
            <a:ext cx="784005" cy="7038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963E999-83FE-E3F3-050D-AEA4658147A4}"/>
                  </a:ext>
                </a:extLst>
              </p:cNvPr>
              <p:cNvSpPr txBox="1"/>
              <p:nvPr/>
            </p:nvSpPr>
            <p:spPr>
              <a:xfrm>
                <a:off x="356446" y="638551"/>
                <a:ext cx="17458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𝐼𝐺</m:t>
                    </m:r>
                  </m:oMath>
                </a14:m>
                <a:r>
                  <a:rPr lang="zh-CN" altLang="en-US" dirty="0"/>
                  <a:t> model</a:t>
                </a:r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963E999-83FE-E3F3-050D-AEA465814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6" y="638551"/>
                <a:ext cx="1745876" cy="369332"/>
              </a:xfrm>
              <a:prstGeom prst="rect">
                <a:avLst/>
              </a:prstGeom>
              <a:blipFill>
                <a:blip r:embed="rId9"/>
                <a:stretch>
                  <a:fillRect l="-2787" t="-10000" r="-104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429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1564</Words>
  <Application>Microsoft Office PowerPoint</Application>
  <PresentationFormat>自定义</PresentationFormat>
  <Paragraphs>196</Paragraphs>
  <Slides>32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PingFang SC</vt:lpstr>
      <vt:lpstr>等线</vt:lpstr>
      <vt:lpstr>Arial</vt:lpstr>
      <vt:lpstr>Calibri</vt:lpstr>
      <vt:lpstr>Cambria Math</vt:lpstr>
      <vt:lpstr>Times New Roman</vt:lpstr>
      <vt:lpstr>Office Theme</vt:lpstr>
      <vt:lpstr>Dynamical compensation in physiological circuits &amp; Endocrine Autoimmune Disease as a Fragility of Immune Surveillance against Hypersecreting Mutants</vt:lpstr>
      <vt:lpstr>PowerPoint 演示文稿</vt:lpstr>
      <vt:lpstr>Background | glucose homeostasis</vt:lpstr>
      <vt:lpstr>Background | autoimmune diseases</vt:lpstr>
      <vt:lpstr>Background | integral feedback</vt:lpstr>
      <vt:lpstr>Dynamic compensation is a novelly discovered type of motif feature that ensures precise dynamics.</vt:lpstr>
      <vt:lpstr>Dynamic compensation is a novelly discovered type of motif feature that ensures precise dynamics.</vt:lpstr>
      <vt:lpstr>A model derived from the glucose homeostasis system shows DC.</vt:lpstr>
      <vt:lpstr>A model derived from the glucose homeostasis system shows DC.</vt:lpstr>
      <vt:lpstr>A model derived from the glucose homeostasis system shows DC.</vt:lpstr>
      <vt:lpstr>A model derived from the glucose homeostasis system shows DC.</vt:lpstr>
      <vt:lpstr>A model derived from the glucose homeostasis system shows DC.</vt:lpstr>
      <vt:lpstr>A model derived from the glucose homeostasis system shows DC.</vt:lpstr>
      <vt:lpstr>DC provides novel views on pathways to glucose homeostasis failure.</vt:lpstr>
      <vt:lpstr>DC provides novel views on pathways to glucose homeostasis failure.</vt:lpstr>
      <vt:lpstr>PowerPoint 演示文稿</vt:lpstr>
      <vt:lpstr>This article is mainly based on logical reasoning rather than mathematical models or experiments.</vt:lpstr>
      <vt:lpstr>Observations and theories call for a reasonable explanation for autoimmune diseases.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Mathematical Modeling Suggests that ASHM Can Eliminate Mutant Cells while Killing Few Normal Cells</vt:lpstr>
      <vt:lpstr>Mathematical Modeling Suggests that ASHM Can Eliminate Mutant Cells while Killing Few Normal Cells</vt:lpstr>
      <vt:lpstr>Mathematical Modeling Suggests that ASHM Can Eliminate Mutant Cells while Killing Few Normal Cells</vt:lpstr>
      <vt:lpstr>Mathematical Modeling Suggests that ASHM Can Eliminate Mutant Cells while Killing Few Normal Cells</vt:lpstr>
      <vt:lpstr>Mathematical Modeling Suggests that ASHM Can Eliminate Mutant Cells while Killing Few Normal Cells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Westlake Beamer Presentation Theme - Using LaTeX to prepare slides</dc:title>
  <dc:creator>ZX</dc:creator>
  <cp:lastModifiedBy>牧原 张</cp:lastModifiedBy>
  <cp:revision>23</cp:revision>
  <dcterms:created xsi:type="dcterms:W3CDTF">2025-06-25T03:54:38Z</dcterms:created>
  <dcterms:modified xsi:type="dcterms:W3CDTF">2025-08-13T06:57:47Z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2025-06-25T00:00:00Z</vt:filetime>
  </property>
  <property fmtid="{D5CDD505-2E9C-101B-9397-08002B2CF9AE}" pid="5" name="PTEX.Fullbanner">
    <vt:lpwstr>This is pdfTeX, Version 3.141592653-2.6-1.40.26 (TeX Live 2024) kpathsea version 6.4.0</vt:lpwstr>
  </property>
  <property fmtid="{D5CDD505-2E9C-101B-9397-08002B2CF9AE}" pid="6" name="Producer">
    <vt:lpwstr>pdfTeX-1.40.26</vt:lpwstr>
  </property>
</Properties>
</file>